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75" r:id="rId6"/>
    <p:sldId id="258" r:id="rId7"/>
    <p:sldId id="268" r:id="rId8"/>
    <p:sldId id="262" r:id="rId9"/>
    <p:sldId id="263" r:id="rId10"/>
    <p:sldId id="269" r:id="rId11"/>
    <p:sldId id="264" r:id="rId12"/>
    <p:sldId id="265" r:id="rId13"/>
    <p:sldId id="266" r:id="rId14"/>
    <p:sldId id="267" r:id="rId15"/>
    <p:sldId id="270" r:id="rId16"/>
    <p:sldId id="271" r:id="rId17"/>
    <p:sldId id="272" r:id="rId18"/>
    <p:sldId id="274" r:id="rId19"/>
    <p:sldId id="276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07DA0-184E-4BFF-9395-D0CCE411D66A}" type="datetimeFigureOut">
              <a:rPr lang="pt-BR" smtClean="0"/>
              <a:pPr/>
              <a:t>27/10/2015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BA3BA-6E2B-4E38-B42B-924EE92F769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2051720" y="4017258"/>
            <a:ext cx="5515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 smtClean="0">
                <a:solidFill>
                  <a:schemeClr val="bg1"/>
                </a:solidFill>
              </a:rPr>
              <a:t>Mesa Temática II: Esporte</a:t>
            </a:r>
            <a:endParaRPr lang="pt-BR" sz="4000" dirty="0">
              <a:solidFill>
                <a:schemeClr val="bg1"/>
              </a:solidFill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611560" y="1118616"/>
            <a:ext cx="7955657" cy="2238376"/>
            <a:chOff x="611560" y="1118616"/>
            <a:chExt cx="7955657" cy="2238376"/>
          </a:xfrm>
        </p:grpSpPr>
        <p:pic>
          <p:nvPicPr>
            <p:cNvPr id="1028" name="Picture 4" descr="https://static.wixstatic.com/media/560b23_acae64f6228e4513bdf0815490114bef.png_srz_p_805_235_75_22_0.50_1.20_0.00_png_srz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99592" y="1118616"/>
              <a:ext cx="7667625" cy="2238376"/>
            </a:xfrm>
            <a:prstGeom prst="rect">
              <a:avLst/>
            </a:prstGeom>
            <a:noFill/>
          </p:spPr>
        </p:pic>
        <p:sp>
          <p:nvSpPr>
            <p:cNvPr id="9" name="Retângulo 8"/>
            <p:cNvSpPr/>
            <p:nvPr/>
          </p:nvSpPr>
          <p:spPr>
            <a:xfrm>
              <a:off x="611560" y="1124744"/>
              <a:ext cx="288032" cy="223224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1" name="CaixaDeTexto 10"/>
          <p:cNvSpPr txBox="1"/>
          <p:nvPr/>
        </p:nvSpPr>
        <p:spPr>
          <a:xfrm>
            <a:off x="6106720" y="5517232"/>
            <a:ext cx="30017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Rodolfo </a:t>
            </a:r>
            <a:r>
              <a:rPr lang="pt-BR" dirty="0" err="1" smtClean="0">
                <a:solidFill>
                  <a:schemeClr val="bg1"/>
                </a:solidFill>
              </a:rPr>
              <a:t>Novellino</a:t>
            </a:r>
            <a:r>
              <a:rPr lang="pt-BR" dirty="0" smtClean="0">
                <a:solidFill>
                  <a:schemeClr val="bg1"/>
                </a:solidFill>
              </a:rPr>
              <a:t> Benda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Centro Esportivo Universitário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Diretor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844824"/>
          </a:xfrm>
        </p:spPr>
        <p:txBody>
          <a:bodyPr>
            <a:normAutofit/>
          </a:bodyPr>
          <a:lstStyle/>
          <a:p>
            <a:r>
              <a:rPr lang="pt-BR" sz="4200" dirty="0" smtClean="0">
                <a:solidFill>
                  <a:schemeClr val="bg1"/>
                </a:solidFill>
              </a:rPr>
              <a:t>Do Conceito de Atividade Física e Saúde</a:t>
            </a:r>
            <a:endParaRPr lang="pt-BR" sz="4200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024336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</a:rPr>
              <a:t>Práticas corporais realizadas regularmente com vistas a aproveitar os benefícios do exercício como prevenção ou reabilitação de doenças hipocinéticas.</a:t>
            </a:r>
          </a:p>
          <a:p>
            <a:pPr marL="0" indent="0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Uso do Espaço CEU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32248"/>
            <a:ext cx="8229600" cy="3484984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Entradas de Associados em 2015 = </a:t>
            </a:r>
            <a:r>
              <a:rPr lang="pt-BR" b="1" dirty="0" smtClean="0">
                <a:solidFill>
                  <a:schemeClr val="bg1"/>
                </a:solidFill>
              </a:rPr>
              <a:t>43.679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Entradas de Convidados em 2015 = </a:t>
            </a:r>
            <a:r>
              <a:rPr lang="pt-BR" b="1" dirty="0" smtClean="0">
                <a:solidFill>
                  <a:schemeClr val="bg1"/>
                </a:solidFill>
              </a:rPr>
              <a:t>23.124</a:t>
            </a:r>
          </a:p>
          <a:p>
            <a:endParaRPr lang="pt-BR" b="1" dirty="0" smtClean="0">
              <a:solidFill>
                <a:schemeClr val="bg1"/>
              </a:solidFill>
            </a:endParaRPr>
          </a:p>
          <a:p>
            <a:r>
              <a:rPr lang="pt-BR" b="1" dirty="0" smtClean="0">
                <a:solidFill>
                  <a:schemeClr val="bg1"/>
                </a:solidFill>
              </a:rPr>
              <a:t>Frequência Total em 2015 </a:t>
            </a:r>
            <a:r>
              <a:rPr lang="pt-BR" dirty="0" smtClean="0">
                <a:solidFill>
                  <a:schemeClr val="bg1"/>
                </a:solidFill>
              </a:rPr>
              <a:t>(até outubro)</a:t>
            </a:r>
            <a:r>
              <a:rPr lang="pt-BR" b="1" dirty="0" smtClean="0">
                <a:solidFill>
                  <a:schemeClr val="bg1"/>
                </a:solidFill>
              </a:rPr>
              <a:t>:</a:t>
            </a:r>
          </a:p>
          <a:p>
            <a:pPr>
              <a:buNone/>
            </a:pPr>
            <a:r>
              <a:rPr lang="pt-BR" b="1" dirty="0" smtClean="0">
                <a:solidFill>
                  <a:schemeClr val="bg1"/>
                </a:solidFill>
              </a:rPr>
              <a:t>				 66.803 usuários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Colônia de Férias – CFC/CEU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04256"/>
            <a:ext cx="8229600" cy="3340968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Duas edições em 2015 (janeiro e julho);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Turmas de crianças e adolescentes;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Turmas de adultos servidores;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Uma semana com atividades de lazer, esportivas, culturais; 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“</a:t>
            </a:r>
            <a:r>
              <a:rPr lang="pt-BR" dirty="0" err="1" smtClean="0">
                <a:solidFill>
                  <a:schemeClr val="bg1"/>
                </a:solidFill>
              </a:rPr>
              <a:t>Tô</a:t>
            </a:r>
            <a:r>
              <a:rPr lang="pt-BR" dirty="0" smtClean="0">
                <a:solidFill>
                  <a:schemeClr val="bg1"/>
                </a:solidFill>
              </a:rPr>
              <a:t> de boa, </a:t>
            </a:r>
            <a:r>
              <a:rPr lang="pt-BR" dirty="0" err="1" smtClean="0">
                <a:solidFill>
                  <a:schemeClr val="bg1"/>
                </a:solidFill>
              </a:rPr>
              <a:t>tô</a:t>
            </a:r>
            <a:r>
              <a:rPr lang="pt-BR" dirty="0" smtClean="0">
                <a:solidFill>
                  <a:schemeClr val="bg1"/>
                </a:solidFill>
              </a:rPr>
              <a:t> no Campus”.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104256"/>
            <a:ext cx="8229600" cy="3556992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Atividades de lazer um sábado por mês;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Itinerante pelo Campus;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Expectativa de ser desenvolvida em outros Campi (Saúde e Montes Claros);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Envolve cerca de 300 a 500 participantes em cada edição.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Jogos Inter UFMG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60240"/>
            <a:ext cx="8229600" cy="398904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Jogos entre as Unidades;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Liga das Atléticas (associações atléticas estudantis de cada Unidade).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Estabelecido no Calendário Acadêmico da Universidade</a:t>
            </a:r>
            <a:r>
              <a:rPr lang="pt-BR" dirty="0" smtClean="0">
                <a:solidFill>
                  <a:schemeClr val="bg1"/>
                </a:solidFill>
              </a:rPr>
              <a:t>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Abertura acadêmica (Mesa Redonda).</a:t>
            </a: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20 a 24 de abril de 2016.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err="1" smtClean="0">
                <a:solidFill>
                  <a:schemeClr val="bg1"/>
                </a:solidFill>
              </a:rPr>
              <a:t>JUM’s</a:t>
            </a:r>
            <a:r>
              <a:rPr lang="pt-BR" dirty="0" smtClean="0">
                <a:solidFill>
                  <a:schemeClr val="bg1"/>
                </a:solidFill>
              </a:rPr>
              <a:t> e </a:t>
            </a:r>
            <a:r>
              <a:rPr lang="pt-BR" dirty="0" err="1" smtClean="0">
                <a:solidFill>
                  <a:schemeClr val="bg1"/>
                </a:solidFill>
              </a:rPr>
              <a:t>JUB’s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8232"/>
            <a:ext cx="8229600" cy="3701008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Apoio financeiro para a participação das equipes da UFMG nos Jogos Universitários Mineiros e Jogos Universitários Brasileiros.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Infraestrutura para a prática sistematizada de esportes das AAs: Espaço adequado, recursos humanos, material esportivo.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Ginástica no CEU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Programa desenvolvido pela </a:t>
            </a:r>
            <a:r>
              <a:rPr lang="pt-BR" dirty="0" err="1" smtClean="0">
                <a:solidFill>
                  <a:schemeClr val="bg1"/>
                </a:solidFill>
              </a:rPr>
              <a:t>ProRH</a:t>
            </a:r>
            <a:r>
              <a:rPr lang="pt-BR" dirty="0" smtClean="0">
                <a:solidFill>
                  <a:schemeClr val="bg1"/>
                </a:solidFill>
              </a:rPr>
              <a:t> – atividade física regular para servidores do quadro.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Caminhada, Ginástica, Hidroginástica, Dança.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Ampliação do programa para servidores aposentados – aproximação ao projeto da 3ª idade.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Novas atividades: </a:t>
            </a:r>
            <a:r>
              <a:rPr lang="pt-BR" dirty="0" err="1" smtClean="0">
                <a:solidFill>
                  <a:schemeClr val="bg1"/>
                </a:solidFill>
              </a:rPr>
              <a:t>Mini-tênis</a:t>
            </a:r>
            <a:r>
              <a:rPr lang="pt-BR" dirty="0" smtClean="0">
                <a:solidFill>
                  <a:schemeClr val="bg1"/>
                </a:solidFill>
              </a:rPr>
              <a:t> e </a:t>
            </a:r>
            <a:r>
              <a:rPr lang="pt-BR" dirty="0" err="1" smtClean="0">
                <a:solidFill>
                  <a:schemeClr val="bg1"/>
                </a:solidFill>
              </a:rPr>
              <a:t>Pilates</a:t>
            </a:r>
            <a:r>
              <a:rPr lang="pt-BR" dirty="0" smtClean="0">
                <a:solidFill>
                  <a:schemeClr val="bg1"/>
                </a:solidFill>
              </a:rPr>
              <a:t>.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Novos Programas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525963"/>
          </a:xfrm>
        </p:spPr>
        <p:txBody>
          <a:bodyPr>
            <a:normAutofit lnSpcReduction="1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Prática esportiva sistematizada como disciplinas eletivas;</a:t>
            </a:r>
            <a:endParaRPr lang="pt-BR" dirty="0" smtClean="0">
              <a:solidFill>
                <a:schemeClr val="bg1"/>
              </a:solidFill>
            </a:endParaRPr>
          </a:p>
          <a:p>
            <a:r>
              <a:rPr lang="pt-BR" dirty="0" smtClean="0">
                <a:solidFill>
                  <a:schemeClr val="bg1"/>
                </a:solidFill>
              </a:rPr>
              <a:t>Implantação da oferta de várias modalidades: Tênis, </a:t>
            </a:r>
            <a:r>
              <a:rPr lang="pt-BR" dirty="0" err="1" smtClean="0">
                <a:solidFill>
                  <a:schemeClr val="bg1"/>
                </a:solidFill>
              </a:rPr>
              <a:t>Kung</a:t>
            </a:r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dirty="0" err="1" smtClean="0">
                <a:solidFill>
                  <a:schemeClr val="bg1"/>
                </a:solidFill>
              </a:rPr>
              <a:t>Fu</a:t>
            </a:r>
            <a:r>
              <a:rPr lang="pt-BR" dirty="0" smtClean="0">
                <a:solidFill>
                  <a:schemeClr val="bg1"/>
                </a:solidFill>
              </a:rPr>
              <a:t>, </a:t>
            </a:r>
            <a:r>
              <a:rPr lang="pt-BR" dirty="0" err="1" smtClean="0">
                <a:solidFill>
                  <a:schemeClr val="bg1"/>
                </a:solidFill>
              </a:rPr>
              <a:t>Tae</a:t>
            </a:r>
            <a:r>
              <a:rPr lang="pt-BR" dirty="0" smtClean="0">
                <a:solidFill>
                  <a:schemeClr val="bg1"/>
                </a:solidFill>
              </a:rPr>
              <a:t> </a:t>
            </a:r>
            <a:r>
              <a:rPr lang="pt-BR" dirty="0" err="1" smtClean="0">
                <a:solidFill>
                  <a:schemeClr val="bg1"/>
                </a:solidFill>
              </a:rPr>
              <a:t>Kwon</a:t>
            </a:r>
            <a:r>
              <a:rPr lang="pt-BR" dirty="0" smtClean="0">
                <a:solidFill>
                  <a:schemeClr val="bg1"/>
                </a:solidFill>
              </a:rPr>
              <a:t> Do, Capoeira, Dança de Salão, Natação.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Campanhas </a:t>
            </a:r>
            <a:r>
              <a:rPr lang="pt-BR" dirty="0" smtClean="0">
                <a:solidFill>
                  <a:schemeClr val="bg1"/>
                </a:solidFill>
              </a:rPr>
              <a:t>na Universidade: Estacione longe para caminhar mais; Use mais as escadas e menos o elevador; 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Instalação de academia ao ar livre.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Atuais Limitações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8232"/>
            <a:ext cx="8229600" cy="326896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Acessibilidade;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Infraestrutura (piscina olímpica desativada, espaço físico coberto, setor administrativo);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Acesso, transporte e estacionamento;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Recursos Humanos.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Ao seu dispor 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95933"/>
            <a:ext cx="8229600" cy="3129211"/>
          </a:xfrm>
        </p:spPr>
        <p:txBody>
          <a:bodyPr/>
          <a:lstStyle/>
          <a:p>
            <a:pPr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pt-BR" sz="4400" dirty="0" smtClean="0">
                <a:solidFill>
                  <a:schemeClr val="bg1"/>
                </a:solidFill>
              </a:rPr>
              <a:t>rodolfobenda@yahoo.com.br</a:t>
            </a:r>
            <a:endParaRPr lang="pt-BR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Esporte na UFMG (até década 1990)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916832"/>
            <a:ext cx="8784976" cy="3701008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Centro Esportivo Universitário – CEU (Inaugurado em 1971);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Educação Física A e B;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Lazer aos fins de semana;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Mobilização estudantil autônoma para participação de competições (</a:t>
            </a:r>
            <a:r>
              <a:rPr lang="pt-BR" dirty="0" err="1" smtClean="0">
                <a:solidFill>
                  <a:schemeClr val="bg1"/>
                </a:solidFill>
              </a:rPr>
              <a:t>JUB’s</a:t>
            </a:r>
            <a:r>
              <a:rPr lang="pt-BR" dirty="0" smtClean="0">
                <a:solidFill>
                  <a:schemeClr val="bg1"/>
                </a:solidFill>
              </a:rPr>
              <a:t>).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Esporte na UFMG (1990 - 2014)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276872"/>
            <a:ext cx="7920880" cy="3196952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Centro Esportivo Universitário;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Lazer aos fins de semana;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Mobilização estudantil autônoma para participação de competições (</a:t>
            </a:r>
            <a:r>
              <a:rPr lang="pt-BR" dirty="0" err="1" smtClean="0">
                <a:solidFill>
                  <a:schemeClr val="bg1"/>
                </a:solidFill>
              </a:rPr>
              <a:t>JUB’s</a:t>
            </a:r>
            <a:r>
              <a:rPr lang="pt-BR" dirty="0" smtClean="0">
                <a:solidFill>
                  <a:schemeClr val="bg1"/>
                </a:solidFill>
              </a:rPr>
              <a:t>).</a:t>
            </a: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Esporte na UFMG (a partir de 2014)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781128"/>
          </a:xfrm>
        </p:spPr>
        <p:txBody>
          <a:bodyPr>
            <a:normAutofit lnSpcReduction="10000"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Centro Esportivo Universitário – mais que um espaço;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Redefinição do Espaço (Administrativo);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Atualização do Regimento (1993);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Resolução 02/2015 Capítulo II: Das Atribuições: 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IV - propor uma política de esporte, lazer, atividade física e saúde para a comunidade da UFMG, a ser aprovada pelo Conselho de Ensino, Pesquisa e Extensão - CEPE.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Novas Diretrizes quanto ao CEU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988840"/>
            <a:ext cx="7499176" cy="3600400"/>
          </a:xfrm>
        </p:spPr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Facilitação do acesso ao CEU;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Visitas </a:t>
            </a:r>
            <a:r>
              <a:rPr lang="pt-BR" dirty="0" smtClean="0">
                <a:solidFill>
                  <a:schemeClr val="bg1"/>
                </a:solidFill>
              </a:rPr>
              <a:t>gratuitas de escolas públicas;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Inserção dos terceirizados </a:t>
            </a:r>
            <a:r>
              <a:rPr lang="pt-BR" dirty="0" smtClean="0">
                <a:solidFill>
                  <a:schemeClr val="bg1"/>
                </a:solidFill>
              </a:rPr>
              <a:t>e ex-alunos como </a:t>
            </a:r>
            <a:r>
              <a:rPr lang="pt-BR" dirty="0" smtClean="0">
                <a:solidFill>
                  <a:schemeClr val="bg1"/>
                </a:solidFill>
              </a:rPr>
              <a:t>usuários</a:t>
            </a:r>
            <a:r>
              <a:rPr lang="pt-BR" dirty="0" smtClean="0">
                <a:solidFill>
                  <a:schemeClr val="bg1"/>
                </a:solidFill>
              </a:rPr>
              <a:t>;</a:t>
            </a:r>
          </a:p>
          <a:p>
            <a:r>
              <a:rPr lang="pt-BR" dirty="0" smtClean="0">
                <a:solidFill>
                  <a:schemeClr val="bg1"/>
                </a:solidFill>
              </a:rPr>
              <a:t>Ampliação da comunicação com a comunidade – Redes Sociais;</a:t>
            </a:r>
            <a:endParaRPr lang="pt-BR" dirty="0" smtClean="0">
              <a:solidFill>
                <a:schemeClr val="bg1"/>
              </a:solidFill>
            </a:endParaRPr>
          </a:p>
          <a:p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Da política a ser adotada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Organização da política em três dimensões:</a:t>
            </a:r>
          </a:p>
          <a:p>
            <a:pPr marL="803275" indent="-442913">
              <a:lnSpc>
                <a:spcPct val="2000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chemeClr val="bg1"/>
                </a:solidFill>
              </a:rPr>
              <a:t>Esporte;</a:t>
            </a:r>
          </a:p>
          <a:p>
            <a:pPr marL="803275" indent="-442913">
              <a:lnSpc>
                <a:spcPct val="2000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chemeClr val="bg1"/>
                </a:solidFill>
              </a:rPr>
              <a:t>Lazer;</a:t>
            </a:r>
          </a:p>
          <a:p>
            <a:pPr marL="803275" indent="-442913">
              <a:lnSpc>
                <a:spcPct val="200000"/>
              </a:lnSpc>
              <a:buFont typeface="Wingdings" pitchFamily="2" charset="2"/>
              <a:buChar char="ü"/>
            </a:pPr>
            <a:r>
              <a:rPr lang="pt-BR" dirty="0" smtClean="0">
                <a:solidFill>
                  <a:schemeClr val="bg1"/>
                </a:solidFill>
              </a:rPr>
              <a:t>Atividade Física e Saúde;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Do conceito de Esporte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00201"/>
            <a:ext cx="8352928" cy="4133056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</a:rPr>
              <a:t>Esporte visto como </a:t>
            </a:r>
            <a:r>
              <a:rPr lang="pt-BR" dirty="0">
                <a:solidFill>
                  <a:schemeClr val="bg1"/>
                </a:solidFill>
              </a:rPr>
              <a:t>um patrimônio cultural da humanidade e como tal, é um conteúdo a ser transmitido pelo processo </a:t>
            </a:r>
            <a:r>
              <a:rPr lang="pt-BR" dirty="0" smtClean="0">
                <a:solidFill>
                  <a:schemeClr val="bg1"/>
                </a:solidFill>
              </a:rPr>
              <a:t>educacional.</a:t>
            </a:r>
          </a:p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</a:rPr>
              <a:t>A UFMG, </a:t>
            </a:r>
            <a:r>
              <a:rPr lang="pt-BR" dirty="0">
                <a:solidFill>
                  <a:schemeClr val="bg1"/>
                </a:solidFill>
              </a:rPr>
              <a:t>enquanto instituição educacional, </a:t>
            </a:r>
            <a:r>
              <a:rPr lang="pt-BR" dirty="0" smtClean="0">
                <a:solidFill>
                  <a:schemeClr val="bg1"/>
                </a:solidFill>
              </a:rPr>
              <a:t>deveria difundir</a:t>
            </a:r>
            <a:r>
              <a:rPr lang="pt-BR" dirty="0">
                <a:solidFill>
                  <a:schemeClr val="bg1"/>
                </a:solidFill>
              </a:rPr>
              <a:t>, transmitir, e fomentar o esporte, em suas diferentes formas de manifestação.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Do Conceito de Esporte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</p:spPr>
        <p:txBody>
          <a:bodyPr/>
          <a:lstStyle/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Uma </a:t>
            </a:r>
            <a:r>
              <a:rPr lang="pt-BR" dirty="0">
                <a:solidFill>
                  <a:schemeClr val="bg1"/>
                </a:solidFill>
              </a:rPr>
              <a:t>definição operacional de </a:t>
            </a:r>
            <a:r>
              <a:rPr lang="pt-BR" dirty="0" smtClean="0">
                <a:solidFill>
                  <a:schemeClr val="bg1"/>
                </a:solidFill>
              </a:rPr>
              <a:t>esporte: </a:t>
            </a:r>
          </a:p>
          <a:p>
            <a:pPr marL="0" indent="0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</a:rPr>
              <a:t>Práticas </a:t>
            </a:r>
            <a:r>
              <a:rPr lang="pt-BR" dirty="0">
                <a:solidFill>
                  <a:schemeClr val="bg1"/>
                </a:solidFill>
              </a:rPr>
              <a:t>corporais sistematizadas envolvendo dimensões biológicas (produção e consumo energético), expressivas (manifestações do sentimento) e de interação social construídas a partir da sua vivência.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bg1"/>
                </a:solidFill>
              </a:rPr>
              <a:t>Do Conceito de Lazer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600200"/>
            <a:ext cx="8964488" cy="4525963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</a:rPr>
              <a:t>Atividades culturais vivenciadas no tempo disponível (livre das obrigações) tendo em vista o prazer.</a:t>
            </a:r>
          </a:p>
          <a:p>
            <a:pPr marL="0" indent="0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</a:rPr>
              <a:t>O lazer, como atividade cultural,  é construído nas relações sociais, e pode tanto pautar-se no consumo pouco reflexivo de produtos da cultura de massa, como em aspectos da cultura local provocadores de identidade e coesão social.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black and White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691</Words>
  <Application>Microsoft Office PowerPoint</Application>
  <PresentationFormat>Apresentação na tela (4:3)</PresentationFormat>
  <Paragraphs>86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Slide 1</vt:lpstr>
      <vt:lpstr>Esporte na UFMG (até década 1990)</vt:lpstr>
      <vt:lpstr>Esporte na UFMG (1990 - 2014)</vt:lpstr>
      <vt:lpstr>Esporte na UFMG (a partir de 2014)</vt:lpstr>
      <vt:lpstr>Novas Diretrizes quanto ao CEU</vt:lpstr>
      <vt:lpstr>Da política a ser adotada</vt:lpstr>
      <vt:lpstr>Do conceito de Esporte</vt:lpstr>
      <vt:lpstr>Do Conceito de Esporte</vt:lpstr>
      <vt:lpstr>Do Conceito de Lazer</vt:lpstr>
      <vt:lpstr>Do Conceito de Atividade Física e Saúde</vt:lpstr>
      <vt:lpstr>Uso do Espaço CEU</vt:lpstr>
      <vt:lpstr>Colônia de Férias – CFC/CEU</vt:lpstr>
      <vt:lpstr>“Tô de boa, tô no Campus”.</vt:lpstr>
      <vt:lpstr>Jogos Inter UFMG</vt:lpstr>
      <vt:lpstr>JUM’s e JUB’s</vt:lpstr>
      <vt:lpstr>Ginástica no CEU</vt:lpstr>
      <vt:lpstr>Novos Programas</vt:lpstr>
      <vt:lpstr>Atuais Limitações</vt:lpstr>
      <vt:lpstr>Ao seu dispor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Rodolfo</dc:creator>
  <cp:lastModifiedBy>Rodolfo</cp:lastModifiedBy>
  <cp:revision>11</cp:revision>
  <dcterms:created xsi:type="dcterms:W3CDTF">2015-10-26T12:07:49Z</dcterms:created>
  <dcterms:modified xsi:type="dcterms:W3CDTF">2015-10-28T00:58:07Z</dcterms:modified>
</cp:coreProperties>
</file>