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62" r:id="rId5"/>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9485" autoAdjust="0"/>
    <p:restoredTop sz="94660"/>
  </p:normalViewPr>
  <p:slideViewPr>
    <p:cSldViewPr>
      <p:cViewPr>
        <p:scale>
          <a:sx n="70" d="100"/>
          <a:sy n="70" d="100"/>
        </p:scale>
        <p:origin x="-2244" y="-5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12/04/2013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12/04/2013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12/04/2013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12/04/2013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12/04/2013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E700DB3-DBF0-4086-B675-117E7A9610B8}" type="datetimeFigureOut">
              <a:rPr lang="pt-BR" smtClean="0"/>
              <a:pPr/>
              <a:t>12/04/2013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E700DB3-DBF0-4086-B675-117E7A9610B8}" type="datetimeFigureOut">
              <a:rPr lang="pt-BR" smtClean="0"/>
              <a:pPr/>
              <a:t>12/04/2013</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2E700DB3-DBF0-4086-B675-117E7A9610B8}" type="datetimeFigureOut">
              <a:rPr lang="pt-BR" smtClean="0"/>
              <a:pPr/>
              <a:t>12/04/2013</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E700DB3-DBF0-4086-B675-117E7A9610B8}" type="datetimeFigureOut">
              <a:rPr lang="pt-BR" smtClean="0"/>
              <a:pPr/>
              <a:t>12/04/2013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E700DB3-DBF0-4086-B675-117E7A9610B8}" type="datetimeFigureOut">
              <a:rPr lang="pt-BR" smtClean="0"/>
              <a:pPr/>
              <a:t>12/04/2013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E700DB3-DBF0-4086-B675-117E7A9610B8}" type="datetimeFigureOut">
              <a:rPr lang="pt-BR" smtClean="0"/>
              <a:pPr/>
              <a:t>12/04/2013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00DB3-DBF0-4086-B675-117E7A9610B8}" type="datetimeFigureOut">
              <a:rPr lang="pt-BR" smtClean="0"/>
              <a:pPr/>
              <a:t>12/04/2013</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9D8CF-8DEC-4D9F-84EE-ADF04DFF3391}"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mailto:fernanda.figaro@ufabc.edu.b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ctrTitle"/>
          </p:nvPr>
        </p:nvSpPr>
        <p:spPr>
          <a:xfrm>
            <a:off x="107504" y="116632"/>
            <a:ext cx="8928992" cy="1368151"/>
          </a:xfrm>
        </p:spPr>
        <p:txBody>
          <a:bodyPr>
            <a:normAutofit/>
          </a:bodyPr>
          <a:lstStyle/>
          <a:p>
            <a:pPr>
              <a:spcBef>
                <a:spcPts val="0"/>
              </a:spcBef>
            </a:pPr>
            <a:r>
              <a:rPr lang="pt-BR" sz="2400" b="1" dirty="0" smtClean="0">
                <a:latin typeface="Arial" pitchFamily="34" charset="0"/>
                <a:cs typeface="Arial" pitchFamily="34" charset="0"/>
              </a:rPr>
              <a:t>GT Acessibilidade</a:t>
            </a:r>
            <a:br>
              <a:rPr lang="pt-BR" sz="2400" b="1" dirty="0" smtClean="0">
                <a:latin typeface="Arial" pitchFamily="34" charset="0"/>
                <a:cs typeface="Arial" pitchFamily="34" charset="0"/>
              </a:rPr>
            </a:br>
            <a:r>
              <a:rPr lang="pt-BR" sz="300" b="1" dirty="0" smtClean="0">
                <a:latin typeface="Arial" pitchFamily="34" charset="0"/>
                <a:cs typeface="Arial" pitchFamily="34" charset="0"/>
              </a:rPr>
              <a:t/>
            </a:r>
            <a:br>
              <a:rPr lang="pt-BR" sz="300" b="1" dirty="0" smtClean="0">
                <a:latin typeface="Arial" pitchFamily="34" charset="0"/>
                <a:cs typeface="Arial" pitchFamily="34" charset="0"/>
              </a:rPr>
            </a:br>
            <a:r>
              <a:rPr lang="pt-BR" sz="1500" dirty="0">
                <a:latin typeface="+mn-lt"/>
              </a:rPr>
              <a:t>Coordenadora: Fernanda Bertasso Figaro - UFABC</a:t>
            </a:r>
            <a:br>
              <a:rPr lang="pt-BR" sz="1500" dirty="0">
                <a:latin typeface="+mn-lt"/>
              </a:rPr>
            </a:br>
            <a:r>
              <a:rPr lang="pt-BR" sz="1500" dirty="0">
                <a:latin typeface="+mn-lt"/>
              </a:rPr>
              <a:t>Suplente: Rita de Cássia Oliveira Gomes - UFRJ</a:t>
            </a:r>
            <a:br>
              <a:rPr lang="pt-BR" sz="1500" dirty="0">
                <a:latin typeface="+mn-lt"/>
              </a:rPr>
            </a:br>
            <a:endParaRPr lang="pt-BR" sz="1500" dirty="0">
              <a:latin typeface="+mn-lt"/>
              <a:cs typeface="Arial" pitchFamily="34" charset="0"/>
            </a:endParaRPr>
          </a:p>
        </p:txBody>
      </p:sp>
      <p:sp>
        <p:nvSpPr>
          <p:cNvPr id="10" name="CaixaDeTexto 9"/>
          <p:cNvSpPr txBox="1"/>
          <p:nvPr/>
        </p:nvSpPr>
        <p:spPr>
          <a:xfrm>
            <a:off x="107504" y="1916832"/>
            <a:ext cx="8928992" cy="4839786"/>
          </a:xfrm>
          <a:prstGeom prst="rect">
            <a:avLst/>
          </a:prstGeom>
          <a:noFill/>
        </p:spPr>
        <p:txBody>
          <a:bodyPr wrap="square" rtlCol="0">
            <a:spAutoFit/>
          </a:bodyPr>
          <a:lstStyle/>
          <a:p>
            <a:pPr algn="ctr"/>
            <a:r>
              <a:rPr lang="pt-BR" sz="1600" b="1" u="sng" dirty="0" smtClean="0">
                <a:latin typeface="Arial" pitchFamily="34" charset="0"/>
                <a:cs typeface="Arial" pitchFamily="34" charset="0"/>
              </a:rPr>
              <a:t>Curto prazo</a:t>
            </a:r>
          </a:p>
          <a:p>
            <a:endParaRPr lang="pt-BR" sz="1200" dirty="0" smtClean="0">
              <a:latin typeface="Arial" pitchFamily="34" charset="0"/>
              <a:cs typeface="Arial" pitchFamily="34" charset="0"/>
            </a:endParaRPr>
          </a:p>
          <a:p>
            <a:pPr algn="just">
              <a:buFont typeface="Arial" pitchFamily="34" charset="0"/>
              <a:buChar char="•"/>
            </a:pPr>
            <a:r>
              <a:rPr lang="pt-BR" sz="1600" dirty="0" smtClean="0">
                <a:latin typeface="Arial" pitchFamily="34" charset="0"/>
                <a:cs typeface="Arial" pitchFamily="34" charset="0"/>
              </a:rPr>
              <a:t> Para o próximo encontro Regional, a Coordenação do FONAPRACE-SE garantir o efetivo funcionamento do GT Acessibilidade, com a participação de, no mínimo, um representante de cada IFES da Região Sudeste, dando prosseguimento as ações do GT;</a:t>
            </a:r>
          </a:p>
          <a:p>
            <a:pPr algn="just"/>
            <a:endParaRPr lang="pt-BR" sz="1050" dirty="0" smtClean="0">
              <a:latin typeface="Arial" pitchFamily="34" charset="0"/>
              <a:cs typeface="Arial" pitchFamily="34" charset="0"/>
            </a:endParaRPr>
          </a:p>
          <a:p>
            <a:pPr algn="just">
              <a:buFont typeface="Arial" pitchFamily="34" charset="0"/>
              <a:buChar char="•"/>
            </a:pPr>
            <a:r>
              <a:rPr lang="pt-BR" sz="1600" dirty="0" smtClean="0">
                <a:latin typeface="Arial" pitchFamily="34" charset="0"/>
                <a:cs typeface="Arial" pitchFamily="34" charset="0"/>
              </a:rPr>
              <a:t> Para o Encontro Nacional do FONAPRACE, a Coordenação Regional encaminhar um oficio, reiterando a importância da criação ou reforço de </a:t>
            </a:r>
            <a:r>
              <a:rPr lang="pt-BR" sz="1600" dirty="0" err="1" smtClean="0">
                <a:latin typeface="Arial" pitchFamily="34" charset="0"/>
                <a:cs typeface="Arial" pitchFamily="34" charset="0"/>
              </a:rPr>
              <a:t>GTs</a:t>
            </a:r>
            <a:r>
              <a:rPr lang="pt-BR" sz="1600" dirty="0" smtClean="0">
                <a:latin typeface="Arial" pitchFamily="34" charset="0"/>
                <a:cs typeface="Arial" pitchFamily="34" charset="0"/>
              </a:rPr>
              <a:t> Acessibilidade Regionais e encontros dos </a:t>
            </a:r>
            <a:r>
              <a:rPr lang="pt-BR" sz="1600" dirty="0" err="1" smtClean="0">
                <a:latin typeface="Arial" pitchFamily="34" charset="0"/>
                <a:cs typeface="Arial" pitchFamily="34" charset="0"/>
              </a:rPr>
              <a:t>GTs</a:t>
            </a:r>
            <a:r>
              <a:rPr lang="pt-BR" sz="1600" dirty="0" smtClean="0">
                <a:latin typeface="Arial" pitchFamily="34" charset="0"/>
                <a:cs typeface="Arial" pitchFamily="34" charset="0"/>
              </a:rPr>
              <a:t>;</a:t>
            </a:r>
          </a:p>
          <a:p>
            <a:pPr algn="just"/>
            <a:endParaRPr lang="pt-BR" sz="1000" dirty="0" smtClean="0">
              <a:latin typeface="Arial" pitchFamily="34" charset="0"/>
              <a:cs typeface="Arial" pitchFamily="34" charset="0"/>
            </a:endParaRPr>
          </a:p>
          <a:p>
            <a:pPr algn="just">
              <a:buFont typeface="Arial" pitchFamily="34" charset="0"/>
              <a:buChar char="•"/>
            </a:pPr>
            <a:r>
              <a:rPr lang="pt-BR" sz="1600" dirty="0" smtClean="0">
                <a:latin typeface="Arial" pitchFamily="34" charset="0"/>
                <a:cs typeface="Arial" pitchFamily="34" charset="0"/>
              </a:rPr>
              <a:t> A Coordenação Regional </a:t>
            </a:r>
            <a:r>
              <a:rPr lang="pt-BR" sz="1600" dirty="0">
                <a:latin typeface="Arial" pitchFamily="34" charset="0"/>
                <a:cs typeface="Arial" pitchFamily="34" charset="0"/>
              </a:rPr>
              <a:t>informar o </a:t>
            </a:r>
            <a:r>
              <a:rPr lang="pt-BR" sz="1600" dirty="0" smtClean="0">
                <a:latin typeface="Arial" pitchFamily="34" charset="0"/>
                <a:cs typeface="Arial" pitchFamily="34" charset="0"/>
              </a:rPr>
              <a:t>percentual mínimo </a:t>
            </a:r>
            <a:r>
              <a:rPr lang="pt-BR" sz="1600" dirty="0">
                <a:latin typeface="Arial" pitchFamily="34" charset="0"/>
                <a:cs typeface="Arial" pitchFamily="34" charset="0"/>
              </a:rPr>
              <a:t>de recursos do </a:t>
            </a:r>
            <a:r>
              <a:rPr lang="pt-BR" sz="1600" dirty="0" smtClean="0">
                <a:latin typeface="Arial" pitchFamily="34" charset="0"/>
                <a:cs typeface="Arial" pitchFamily="34" charset="0"/>
              </a:rPr>
              <a:t>PNAES </a:t>
            </a:r>
            <a:r>
              <a:rPr lang="pt-BR" sz="1600" dirty="0">
                <a:latin typeface="Arial" pitchFamily="34" charset="0"/>
                <a:cs typeface="Arial" pitchFamily="34" charset="0"/>
              </a:rPr>
              <a:t>destinados </a:t>
            </a:r>
            <a:r>
              <a:rPr lang="pt-BR" sz="1600" dirty="0" smtClean="0">
                <a:latin typeface="Arial" pitchFamily="34" charset="0"/>
                <a:cs typeface="Arial" pitchFamily="34" charset="0"/>
              </a:rPr>
              <a:t>à </a:t>
            </a:r>
            <a:r>
              <a:rPr lang="pt-BR" sz="1600" dirty="0">
                <a:latin typeface="Arial" pitchFamily="34" charset="0"/>
                <a:cs typeface="Arial" pitchFamily="34" charset="0"/>
              </a:rPr>
              <a:t>acessibilidade nas </a:t>
            </a:r>
            <a:r>
              <a:rPr lang="pt-BR" sz="1600" dirty="0" smtClean="0">
                <a:latin typeface="Arial" pitchFamily="34" charset="0"/>
                <a:cs typeface="Arial" pitchFamily="34" charset="0"/>
              </a:rPr>
              <a:t>IFES. </a:t>
            </a:r>
            <a:r>
              <a:rPr lang="pt-BR" sz="1600" dirty="0">
                <a:latin typeface="Arial" pitchFamily="34" charset="0"/>
                <a:cs typeface="Arial" pitchFamily="34" charset="0"/>
              </a:rPr>
              <a:t>Caso não houver, </a:t>
            </a:r>
            <a:r>
              <a:rPr lang="pt-BR" sz="1600" dirty="0" smtClean="0">
                <a:latin typeface="Arial" pitchFamily="34" charset="0"/>
                <a:cs typeface="Arial" pitchFamily="34" charset="0"/>
              </a:rPr>
              <a:t>propor para o FONAPRACE Nacional </a:t>
            </a:r>
            <a:r>
              <a:rPr lang="pt-BR" sz="1600" dirty="0">
                <a:latin typeface="Arial" pitchFamily="34" charset="0"/>
                <a:cs typeface="Arial" pitchFamily="34" charset="0"/>
              </a:rPr>
              <a:t>a </a:t>
            </a:r>
            <a:r>
              <a:rPr lang="pt-BR" sz="1600" dirty="0" smtClean="0">
                <a:latin typeface="Arial" pitchFamily="34" charset="0"/>
                <a:cs typeface="Arial" pitchFamily="34" charset="0"/>
              </a:rPr>
              <a:t>definição de um percentual;</a:t>
            </a:r>
          </a:p>
          <a:p>
            <a:pPr algn="just"/>
            <a:endParaRPr lang="pt-BR" sz="1000" dirty="0" smtClean="0">
              <a:latin typeface="Arial" pitchFamily="34" charset="0"/>
              <a:cs typeface="Arial" pitchFamily="34" charset="0"/>
            </a:endParaRPr>
          </a:p>
          <a:p>
            <a:pPr algn="just">
              <a:buFont typeface="Arial" pitchFamily="34" charset="0"/>
              <a:buChar char="•"/>
            </a:pPr>
            <a:r>
              <a:rPr lang="pt-BR" sz="1600" dirty="0" smtClean="0">
                <a:latin typeface="Arial" pitchFamily="34" charset="0"/>
                <a:cs typeface="Arial" pitchFamily="34" charset="0"/>
              </a:rPr>
              <a:t> Conceituar </a:t>
            </a:r>
            <a:r>
              <a:rPr lang="pt-BR" sz="1600" dirty="0">
                <a:latin typeface="Arial" pitchFamily="34" charset="0"/>
                <a:cs typeface="Arial" pitchFamily="34" charset="0"/>
              </a:rPr>
              <a:t>o termo acessibilidade e </a:t>
            </a:r>
            <a:r>
              <a:rPr lang="pt-BR" sz="1600" dirty="0" smtClean="0">
                <a:latin typeface="Arial" pitchFamily="34" charset="0"/>
                <a:cs typeface="Arial" pitchFamily="34" charset="0"/>
              </a:rPr>
              <a:t>terminologias </a:t>
            </a:r>
            <a:r>
              <a:rPr lang="pt-BR" sz="1600" dirty="0">
                <a:latin typeface="Arial" pitchFamily="34" charset="0"/>
                <a:cs typeface="Arial" pitchFamily="34" charset="0"/>
              </a:rPr>
              <a:t>afins, entendida em seu sentido mais amplo, incorporando condicionantes sociais, econômicos, culturais, físicos, psicológicos, entre </a:t>
            </a:r>
            <a:r>
              <a:rPr lang="pt-BR" sz="1600" dirty="0" smtClean="0">
                <a:latin typeface="Arial" pitchFamily="34" charset="0"/>
                <a:cs typeface="Arial" pitchFamily="34" charset="0"/>
              </a:rPr>
              <a:t>outros;</a:t>
            </a:r>
          </a:p>
          <a:p>
            <a:pPr algn="just">
              <a:buFont typeface="Arial" pitchFamily="34" charset="0"/>
              <a:buChar char="•"/>
            </a:pPr>
            <a:endParaRPr lang="pt-BR" sz="1000" dirty="0">
              <a:latin typeface="Arial" pitchFamily="34" charset="0"/>
              <a:cs typeface="Arial" pitchFamily="34" charset="0"/>
            </a:endParaRPr>
          </a:p>
          <a:p>
            <a:pPr algn="just">
              <a:buFont typeface="Arial" pitchFamily="34" charset="0"/>
              <a:buChar char="•"/>
            </a:pPr>
            <a:r>
              <a:rPr lang="pt-BR" sz="1600" dirty="0">
                <a:latin typeface="Arial" pitchFamily="34" charset="0"/>
                <a:cs typeface="Arial" pitchFamily="34" charset="0"/>
              </a:rPr>
              <a:t> Criar uma ferramenta (Censo) para mapeamento das pessoas que demandam ações de acessibilidade ou alguma doença que traga dificuldades ao seu desempenho acadêmico, assim como estudo para eliminação de barreiras arquitetônicas e atitudinais. O Censo deve se estender à modalidade de educação à distância e de </a:t>
            </a:r>
            <a:r>
              <a:rPr lang="pt-BR" sz="1600" dirty="0" smtClean="0">
                <a:latin typeface="Arial" pitchFamily="34" charset="0"/>
                <a:cs typeface="Arial" pitchFamily="34" charset="0"/>
              </a:rPr>
              <a:t>pós-graduação.</a:t>
            </a:r>
            <a:endParaRPr lang="pt-BR" sz="1600" dirty="0">
              <a:latin typeface="Arial" pitchFamily="34" charset="0"/>
              <a:cs typeface="Arial" pitchFamily="34" charset="0"/>
            </a:endParaRPr>
          </a:p>
        </p:txBody>
      </p:sp>
      <p:sp>
        <p:nvSpPr>
          <p:cNvPr id="2" name="CaixaDeTexto 1"/>
          <p:cNvSpPr txBox="1"/>
          <p:nvPr/>
        </p:nvSpPr>
        <p:spPr>
          <a:xfrm>
            <a:off x="107504" y="1412776"/>
            <a:ext cx="8928992" cy="400110"/>
          </a:xfrm>
          <a:prstGeom prst="rect">
            <a:avLst/>
          </a:prstGeom>
          <a:noFill/>
        </p:spPr>
        <p:txBody>
          <a:bodyPr wrap="square" rtlCol="0">
            <a:spAutoFit/>
          </a:bodyPr>
          <a:lstStyle/>
          <a:p>
            <a:pPr algn="ctr"/>
            <a:r>
              <a:rPr lang="pt-BR" sz="2000" b="1" u="sng" dirty="0" smtClean="0"/>
              <a:t>Propostas</a:t>
            </a:r>
            <a:endParaRPr lang="pt-BR" sz="2000" b="1" u="sng" dirty="0"/>
          </a:p>
        </p:txBody>
      </p:sp>
    </p:spTree>
    <p:extLst>
      <p:ext uri="{BB962C8B-B14F-4D97-AF65-F5344CB8AC3E}">
        <p14:creationId xmlns:p14="http://schemas.microsoft.com/office/powerpoint/2010/main" xmlns="" val="26148460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txBox="1">
            <a:spLocks/>
          </p:cNvSpPr>
          <p:nvPr/>
        </p:nvSpPr>
        <p:spPr>
          <a:xfrm>
            <a:off x="110549" y="3645024"/>
            <a:ext cx="8922902" cy="18002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Aft>
                <a:spcPts val="0"/>
              </a:spcAft>
              <a:buClrTx/>
              <a:buSzTx/>
              <a:buFont typeface="Arial" pitchFamily="34" charset="0"/>
              <a:buNone/>
              <a:tabLst/>
              <a:defRPr/>
            </a:pPr>
            <a:r>
              <a:rPr kumimoji="0" lang="pt-BR" sz="1600" b="1" i="0" u="sng" strike="noStrike" kern="1200" cap="none" spc="0" normalizeH="0" baseline="0" noProof="0" dirty="0" smtClean="0">
                <a:ln>
                  <a:noFill/>
                </a:ln>
                <a:effectLst/>
                <a:uLnTx/>
                <a:uFillTx/>
                <a:latin typeface="Arial" pitchFamily="34" charset="0"/>
                <a:cs typeface="Arial" pitchFamily="34" charset="0"/>
              </a:rPr>
              <a:t>Longo prazo</a:t>
            </a:r>
          </a:p>
          <a:p>
            <a:pPr marL="0" marR="0" lvl="0" indent="0" algn="ctr" defTabSz="914400" rtl="0" eaLnBrk="1" fontAlgn="auto" latinLnBrk="0" hangingPunct="1">
              <a:lnSpc>
                <a:spcPct val="100000"/>
              </a:lnSpc>
              <a:spcAft>
                <a:spcPts val="0"/>
              </a:spcAft>
              <a:buClrTx/>
              <a:buSzTx/>
              <a:buFont typeface="Arial" pitchFamily="34" charset="0"/>
              <a:buNone/>
              <a:tabLst/>
              <a:defRPr/>
            </a:pPr>
            <a:endParaRPr kumimoji="0" lang="pt-BR" sz="1000" b="0" i="0" u="none" strike="noStrike" kern="1200" cap="none" spc="0" normalizeH="0" baseline="0" noProof="0" dirty="0" smtClean="0">
              <a:ln>
                <a:noFill/>
              </a:ln>
              <a:effectLst/>
              <a:uLnTx/>
              <a:uFillTx/>
              <a:latin typeface="Arial" pitchFamily="34" charset="0"/>
              <a:cs typeface="Arial" pitchFamily="34" charset="0"/>
            </a:endParaRPr>
          </a:p>
          <a:p>
            <a:pPr marL="171450" marR="0" lvl="0" indent="-171450" algn="just" defTabSz="914400" rtl="0" eaLnBrk="1" fontAlgn="auto" latinLnBrk="0" hangingPunct="1">
              <a:lnSpc>
                <a:spcPct val="100000"/>
              </a:lnSpc>
              <a:spcAft>
                <a:spcPts val="0"/>
              </a:spcAft>
              <a:buClrTx/>
              <a:buSzTx/>
              <a:buFont typeface="Arial" pitchFamily="34" charset="0"/>
              <a:buChar char="•"/>
              <a:tabLst/>
              <a:defRPr/>
            </a:pPr>
            <a:r>
              <a:rPr kumimoji="0" lang="pt-BR" sz="1600" b="0" i="0" u="none" strike="noStrike" kern="1200" cap="none" spc="0" normalizeH="0" baseline="0" noProof="0" dirty="0" smtClean="0">
                <a:ln>
                  <a:noFill/>
                </a:ln>
                <a:effectLst/>
                <a:uLnTx/>
                <a:uFillTx/>
                <a:latin typeface="Arial" pitchFamily="34" charset="0"/>
                <a:cs typeface="Arial" pitchFamily="34" charset="0"/>
              </a:rPr>
              <a:t>Considerando as 21 IFES no Brasil com reserva de vagas para Pessoa com Deficiência (</a:t>
            </a:r>
            <a:r>
              <a:rPr kumimoji="0" lang="pt-BR" sz="1600" b="0" i="0" u="none" strike="noStrike" kern="1200" cap="none" spc="0" normalizeH="0" baseline="0" noProof="0" dirty="0" err="1" smtClean="0">
                <a:ln>
                  <a:noFill/>
                </a:ln>
                <a:effectLst/>
                <a:uLnTx/>
                <a:uFillTx/>
                <a:latin typeface="Arial" pitchFamily="34" charset="0"/>
                <a:cs typeface="Arial" pitchFamily="34" charset="0"/>
              </a:rPr>
              <a:t>PcD</a:t>
            </a:r>
            <a:r>
              <a:rPr kumimoji="0" lang="pt-BR" sz="1600" b="0" i="0" u="none" strike="noStrike" kern="1200" cap="none" spc="0" normalizeH="0" baseline="0" noProof="0" dirty="0" smtClean="0">
                <a:ln>
                  <a:noFill/>
                </a:ln>
                <a:effectLst/>
                <a:uLnTx/>
                <a:uFillTx/>
                <a:latin typeface="Arial" pitchFamily="34" charset="0"/>
                <a:cs typeface="Arial" pitchFamily="34" charset="0"/>
              </a:rPr>
              <a:t>), garantir a Politica de reserva de vagas para o ingresso de </a:t>
            </a:r>
            <a:r>
              <a:rPr lang="pt-BR" sz="1600" dirty="0" err="1" smtClean="0">
                <a:latin typeface="Arial" pitchFamily="34" charset="0"/>
                <a:cs typeface="Arial" pitchFamily="34" charset="0"/>
              </a:rPr>
              <a:t>PcD</a:t>
            </a:r>
            <a:r>
              <a:rPr kumimoji="0" lang="pt-BR" sz="1600" b="0" i="0" u="none" strike="noStrike" kern="1200" cap="none" spc="0" normalizeH="0" baseline="0" noProof="0" dirty="0" smtClean="0">
                <a:ln>
                  <a:noFill/>
                </a:ln>
                <a:effectLst/>
                <a:uLnTx/>
                <a:uFillTx/>
                <a:latin typeface="Arial" pitchFamily="34" charset="0"/>
                <a:cs typeface="Arial" pitchFamily="34" charset="0"/>
              </a:rPr>
              <a:t> e necessidades especiais</a:t>
            </a:r>
            <a:r>
              <a:rPr lang="pt-BR" sz="1600" dirty="0">
                <a:latin typeface="Arial" pitchFamily="34" charset="0"/>
                <a:cs typeface="Arial" pitchFamily="34" charset="0"/>
              </a:rPr>
              <a:t>;</a:t>
            </a:r>
            <a:endParaRPr kumimoji="0" lang="pt-BR" sz="1600" b="0" i="0" u="none" strike="noStrike" kern="1200" cap="none" spc="0" normalizeH="0" baseline="0" noProof="0" dirty="0" smtClean="0">
              <a:ln>
                <a:noFill/>
              </a:ln>
              <a:effectLst/>
              <a:uLnTx/>
              <a:uFillTx/>
              <a:latin typeface="Arial" pitchFamily="34" charset="0"/>
              <a:cs typeface="Arial" pitchFamily="34" charset="0"/>
            </a:endParaRPr>
          </a:p>
          <a:p>
            <a:pPr marL="171450" marR="0" lvl="0" indent="-171450" algn="just" defTabSz="914400" rtl="0" eaLnBrk="1" fontAlgn="auto" latinLnBrk="0" hangingPunct="1">
              <a:lnSpc>
                <a:spcPct val="100000"/>
              </a:lnSpc>
              <a:spcAft>
                <a:spcPts val="0"/>
              </a:spcAft>
              <a:buClrTx/>
              <a:buSzTx/>
              <a:buFont typeface="Arial" pitchFamily="34" charset="0"/>
              <a:buChar char="•"/>
              <a:tabLst/>
              <a:defRPr/>
            </a:pPr>
            <a:endParaRPr kumimoji="0" lang="pt-BR" sz="1000" b="0" i="0" u="none" strike="noStrike" kern="1200" cap="none" spc="0" normalizeH="0" baseline="0" noProof="0" dirty="0" smtClean="0">
              <a:ln>
                <a:noFill/>
              </a:ln>
              <a:effectLst/>
              <a:uLnTx/>
              <a:uFillTx/>
              <a:latin typeface="Arial" pitchFamily="34" charset="0"/>
              <a:cs typeface="Arial" pitchFamily="34" charset="0"/>
            </a:endParaRPr>
          </a:p>
          <a:p>
            <a:pPr marL="171450" marR="0" lvl="0" indent="-171450" algn="just" defTabSz="914400" rtl="0" eaLnBrk="1" fontAlgn="auto" latinLnBrk="0" hangingPunct="1">
              <a:lnSpc>
                <a:spcPct val="100000"/>
              </a:lnSpc>
              <a:spcAft>
                <a:spcPts val="0"/>
              </a:spcAft>
              <a:buClrTx/>
              <a:buSzTx/>
              <a:buFont typeface="Arial" pitchFamily="34" charset="0"/>
              <a:buChar char="•"/>
              <a:tabLst/>
              <a:defRPr/>
            </a:pPr>
            <a:r>
              <a:rPr kumimoji="0" lang="pt-BR" sz="1600" b="0" i="0" u="none" strike="noStrike" kern="1200" cap="none" spc="0" normalizeH="0" baseline="0" noProof="0" dirty="0" smtClean="0">
                <a:ln>
                  <a:noFill/>
                </a:ln>
                <a:effectLst/>
                <a:uLnTx/>
                <a:uFillTx/>
                <a:latin typeface="Arial" pitchFamily="34" charset="0"/>
                <a:cs typeface="Arial" pitchFamily="34" charset="0"/>
              </a:rPr>
              <a:t>Enquanto FONAPRACE, elaborar e produzir material informativo com diretrizes e legislações no que diz respeito aos direitos e deveres das </a:t>
            </a:r>
            <a:r>
              <a:rPr kumimoji="0" lang="pt-BR" sz="1600" b="0" i="0" u="none" strike="noStrike" kern="1200" cap="none" spc="0" normalizeH="0" baseline="0" noProof="0" dirty="0" err="1" smtClean="0">
                <a:ln>
                  <a:noFill/>
                </a:ln>
                <a:effectLst/>
                <a:uLnTx/>
                <a:uFillTx/>
                <a:latin typeface="Arial" pitchFamily="34" charset="0"/>
                <a:cs typeface="Arial" pitchFamily="34" charset="0"/>
              </a:rPr>
              <a:t>PcD</a:t>
            </a:r>
            <a:r>
              <a:rPr kumimoji="0" lang="pt-BR" sz="1600" b="0" i="0" u="none" strike="noStrike" kern="1200" cap="none" spc="0" normalizeH="0" baseline="0" noProof="0" dirty="0" smtClean="0">
                <a:ln>
                  <a:noFill/>
                </a:ln>
                <a:effectLst/>
                <a:uLnTx/>
                <a:uFillTx/>
                <a:latin typeface="Arial" pitchFamily="34" charset="0"/>
                <a:cs typeface="Arial" pitchFamily="34" charset="0"/>
              </a:rPr>
              <a:t> na acessibilidade</a:t>
            </a:r>
            <a:r>
              <a:rPr lang="pt-BR" sz="1600" dirty="0">
                <a:latin typeface="Arial" pitchFamily="34" charset="0"/>
                <a:cs typeface="Arial" pitchFamily="34" charset="0"/>
              </a:rPr>
              <a:t>.</a:t>
            </a:r>
            <a:endParaRPr kumimoji="0" lang="pt-BR" sz="1600" b="0" i="0" u="none" strike="noStrike" kern="1200" cap="none" spc="0" normalizeH="0" baseline="0" noProof="0" dirty="0" smtClean="0">
              <a:ln>
                <a:noFill/>
              </a:ln>
              <a:effectLst/>
              <a:uLnTx/>
              <a:uFillTx/>
              <a:latin typeface="Arial" pitchFamily="34" charset="0"/>
              <a:cs typeface="Arial" pitchFamily="34" charset="0"/>
            </a:endParaRPr>
          </a:p>
        </p:txBody>
      </p:sp>
      <p:sp>
        <p:nvSpPr>
          <p:cNvPr id="4" name="CaixaDeTexto 3"/>
          <p:cNvSpPr txBox="1"/>
          <p:nvPr/>
        </p:nvSpPr>
        <p:spPr>
          <a:xfrm>
            <a:off x="107504" y="1484784"/>
            <a:ext cx="8928992" cy="1646605"/>
          </a:xfrm>
          <a:prstGeom prst="rect">
            <a:avLst/>
          </a:prstGeom>
          <a:noFill/>
        </p:spPr>
        <p:txBody>
          <a:bodyPr wrap="square" rtlCol="0">
            <a:spAutoFit/>
          </a:bodyPr>
          <a:lstStyle/>
          <a:p>
            <a:pPr algn="ctr"/>
            <a:r>
              <a:rPr lang="pt-BR" sz="1600" b="1" u="sng" dirty="0" smtClean="0">
                <a:latin typeface="Arial" pitchFamily="34" charset="0"/>
                <a:cs typeface="Arial" pitchFamily="34" charset="0"/>
              </a:rPr>
              <a:t>Médio prazo</a:t>
            </a:r>
          </a:p>
          <a:p>
            <a:endParaRPr lang="pt-BR" sz="1100" dirty="0">
              <a:latin typeface="Arial" pitchFamily="34" charset="0"/>
              <a:cs typeface="Arial" pitchFamily="34" charset="0"/>
            </a:endParaRPr>
          </a:p>
          <a:p>
            <a:pPr marL="171450" indent="-171450" algn="just">
              <a:buFont typeface="Arial" pitchFamily="34" charset="0"/>
              <a:buChar char="•"/>
            </a:pPr>
            <a:r>
              <a:rPr lang="pt-BR" sz="1600" dirty="0">
                <a:latin typeface="Arial" pitchFamily="34" charset="0"/>
                <a:cs typeface="Arial" pitchFamily="34" charset="0"/>
              </a:rPr>
              <a:t>Realizar nas IFES eventos ligados a acessibilidade e afins</a:t>
            </a:r>
            <a:r>
              <a:rPr lang="pt-BR" sz="1600" dirty="0" smtClean="0">
                <a:latin typeface="Arial" pitchFamily="34" charset="0"/>
                <a:cs typeface="Arial" pitchFamily="34" charset="0"/>
              </a:rPr>
              <a:t>;</a:t>
            </a:r>
          </a:p>
          <a:p>
            <a:pPr algn="just"/>
            <a:endParaRPr lang="pt-BR" sz="1000" dirty="0">
              <a:latin typeface="Arial" pitchFamily="34" charset="0"/>
              <a:cs typeface="Arial" pitchFamily="34" charset="0"/>
            </a:endParaRPr>
          </a:p>
          <a:p>
            <a:pPr marL="171450" indent="-171450" algn="just">
              <a:buFont typeface="Arial" pitchFamily="34" charset="0"/>
              <a:buChar char="•"/>
            </a:pPr>
            <a:r>
              <a:rPr lang="pt-BR" sz="1600" dirty="0">
                <a:latin typeface="Arial" pitchFamily="34" charset="0"/>
                <a:cs typeface="Arial" pitchFamily="34" charset="0"/>
              </a:rPr>
              <a:t> Sugerir aos gestores que atuem visando o estabelecimento de metas específicas para a acessibilidade no Plano de Desenvolvimento Institucional-PDI, incluindo a destinação de recursos específicos. </a:t>
            </a:r>
          </a:p>
        </p:txBody>
      </p:sp>
      <p:sp>
        <p:nvSpPr>
          <p:cNvPr id="6" name="CaixaDeTexto 5"/>
          <p:cNvSpPr txBox="1"/>
          <p:nvPr/>
        </p:nvSpPr>
        <p:spPr>
          <a:xfrm>
            <a:off x="107504" y="260648"/>
            <a:ext cx="8928992" cy="400110"/>
          </a:xfrm>
          <a:prstGeom prst="rect">
            <a:avLst/>
          </a:prstGeom>
          <a:noFill/>
        </p:spPr>
        <p:txBody>
          <a:bodyPr wrap="square" rtlCol="0">
            <a:spAutoFit/>
          </a:bodyPr>
          <a:lstStyle/>
          <a:p>
            <a:pPr algn="ctr"/>
            <a:r>
              <a:rPr lang="pt-BR" sz="2000" b="1" u="sng" dirty="0" smtClean="0"/>
              <a:t>Propostas</a:t>
            </a:r>
            <a:endParaRPr lang="pt-BR" sz="2000" b="1" u="sng" dirty="0"/>
          </a:p>
        </p:txBody>
      </p:sp>
    </p:spTree>
    <p:extLst>
      <p:ext uri="{BB962C8B-B14F-4D97-AF65-F5344CB8AC3E}">
        <p14:creationId xmlns:p14="http://schemas.microsoft.com/office/powerpoint/2010/main" xmlns="" val="2023895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7504" y="332657"/>
            <a:ext cx="8640960" cy="576064"/>
          </a:xfrm>
        </p:spPr>
        <p:txBody>
          <a:bodyPr>
            <a:normAutofit/>
          </a:bodyPr>
          <a:lstStyle/>
          <a:p>
            <a:r>
              <a:rPr lang="pt-BR" sz="2000" b="1" dirty="0"/>
              <a:t>Problemas </a:t>
            </a:r>
            <a:r>
              <a:rPr lang="pt-BR" sz="2000" b="1" dirty="0" smtClean="0"/>
              <a:t> 				      Soluções</a:t>
            </a:r>
            <a:endParaRPr lang="pt-BR" sz="2000" b="1" dirty="0"/>
          </a:p>
        </p:txBody>
      </p:sp>
      <p:sp>
        <p:nvSpPr>
          <p:cNvPr id="3" name="Subtítulo 2"/>
          <p:cNvSpPr>
            <a:spLocks noGrp="1"/>
          </p:cNvSpPr>
          <p:nvPr>
            <p:ph type="subTitle" idx="1"/>
          </p:nvPr>
        </p:nvSpPr>
        <p:spPr>
          <a:xfrm>
            <a:off x="323528" y="908720"/>
            <a:ext cx="3600400" cy="5760640"/>
          </a:xfrm>
        </p:spPr>
        <p:txBody>
          <a:bodyPr>
            <a:normAutofit/>
          </a:bodyPr>
          <a:lstStyle/>
          <a:p>
            <a:pPr marL="285750" indent="-285750" algn="just">
              <a:spcBef>
                <a:spcPts val="0"/>
              </a:spcBef>
              <a:buFont typeface="Arial" pitchFamily="34" charset="0"/>
              <a:buChar char="•"/>
            </a:pPr>
            <a:r>
              <a:rPr lang="pt-BR" sz="1600" dirty="0" smtClean="0">
                <a:solidFill>
                  <a:schemeClr val="tx1"/>
                </a:solidFill>
                <a:latin typeface="Arial" pitchFamily="34" charset="0"/>
                <a:cs typeface="Arial" pitchFamily="34" charset="0"/>
              </a:rPr>
              <a:t>Ausência </a:t>
            </a:r>
            <a:r>
              <a:rPr lang="pt-BR" sz="1600" dirty="0">
                <a:solidFill>
                  <a:schemeClr val="tx1"/>
                </a:solidFill>
                <a:latin typeface="Arial" pitchFamily="34" charset="0"/>
                <a:cs typeface="Arial" pitchFamily="34" charset="0"/>
              </a:rPr>
              <a:t>ou pouco comprometimento politico das </a:t>
            </a:r>
            <a:r>
              <a:rPr lang="pt-BR" sz="1600" dirty="0" smtClean="0">
                <a:solidFill>
                  <a:schemeClr val="tx1"/>
                </a:solidFill>
                <a:latin typeface="Arial" pitchFamily="34" charset="0"/>
                <a:cs typeface="Arial" pitchFamily="34" charset="0"/>
              </a:rPr>
              <a:t>IFES </a:t>
            </a:r>
            <a:r>
              <a:rPr lang="pt-BR" sz="1600" dirty="0">
                <a:solidFill>
                  <a:schemeClr val="tx1"/>
                </a:solidFill>
                <a:latin typeface="Arial" pitchFamily="34" charset="0"/>
                <a:cs typeface="Arial" pitchFamily="34" charset="0"/>
              </a:rPr>
              <a:t>sobre a </a:t>
            </a:r>
            <a:r>
              <a:rPr lang="pt-BR" sz="1600" dirty="0" smtClean="0">
                <a:solidFill>
                  <a:schemeClr val="tx1"/>
                </a:solidFill>
                <a:latin typeface="Arial" pitchFamily="34" charset="0"/>
                <a:cs typeface="Arial" pitchFamily="34" charset="0"/>
              </a:rPr>
              <a:t>temática, </a:t>
            </a:r>
            <a:r>
              <a:rPr lang="pt-BR" sz="1600" dirty="0">
                <a:solidFill>
                  <a:schemeClr val="tx1"/>
                </a:solidFill>
                <a:latin typeface="Arial" pitchFamily="34" charset="0"/>
                <a:cs typeface="Arial" pitchFamily="34" charset="0"/>
              </a:rPr>
              <a:t>tanto por parte da gestão como da comunidade </a:t>
            </a:r>
            <a:r>
              <a:rPr lang="pt-BR" sz="1600" dirty="0" smtClean="0">
                <a:solidFill>
                  <a:schemeClr val="tx1"/>
                </a:solidFill>
                <a:latin typeface="Arial" pitchFamily="34" charset="0"/>
                <a:cs typeface="Arial" pitchFamily="34" charset="0"/>
              </a:rPr>
              <a:t>acadêmica</a:t>
            </a:r>
          </a:p>
          <a:p>
            <a:pPr algn="just">
              <a:spcBef>
                <a:spcPts val="0"/>
              </a:spcBef>
            </a:pPr>
            <a:endParaRPr lang="pt-BR" sz="1600" dirty="0" smtClean="0">
              <a:solidFill>
                <a:schemeClr val="tx1"/>
              </a:solidFill>
              <a:latin typeface="Arial" pitchFamily="34" charset="0"/>
              <a:cs typeface="Arial" pitchFamily="34" charset="0"/>
            </a:endParaRPr>
          </a:p>
          <a:p>
            <a:pPr algn="just">
              <a:spcBef>
                <a:spcPts val="0"/>
              </a:spcBef>
            </a:pPr>
            <a:endParaRPr lang="pt-BR" sz="1600" dirty="0" smtClean="0">
              <a:solidFill>
                <a:schemeClr val="tx1"/>
              </a:solidFill>
              <a:latin typeface="Arial" pitchFamily="34" charset="0"/>
              <a:cs typeface="Arial" pitchFamily="34" charset="0"/>
            </a:endParaRPr>
          </a:p>
          <a:p>
            <a:pPr algn="just">
              <a:spcBef>
                <a:spcPts val="0"/>
              </a:spcBef>
            </a:pPr>
            <a:endParaRPr lang="pt-BR" sz="1600" dirty="0">
              <a:solidFill>
                <a:schemeClr val="tx1"/>
              </a:solidFill>
              <a:latin typeface="Arial" pitchFamily="34" charset="0"/>
              <a:cs typeface="Arial" pitchFamily="34" charset="0"/>
            </a:endParaRPr>
          </a:p>
          <a:p>
            <a:pPr algn="just">
              <a:spcBef>
                <a:spcPts val="0"/>
              </a:spcBef>
            </a:pPr>
            <a:endParaRPr lang="pt-BR" sz="1600" dirty="0" smtClean="0">
              <a:solidFill>
                <a:schemeClr val="tx1"/>
              </a:solidFill>
              <a:latin typeface="Arial" pitchFamily="34" charset="0"/>
              <a:cs typeface="Arial" pitchFamily="34" charset="0"/>
            </a:endParaRPr>
          </a:p>
          <a:p>
            <a:pPr algn="just">
              <a:spcBef>
                <a:spcPts val="0"/>
              </a:spcBef>
            </a:pPr>
            <a:endParaRPr lang="pt-BR" sz="1600" dirty="0">
              <a:solidFill>
                <a:schemeClr val="tx1"/>
              </a:solidFill>
              <a:latin typeface="Arial" pitchFamily="34" charset="0"/>
              <a:cs typeface="Arial" pitchFamily="34" charset="0"/>
            </a:endParaRPr>
          </a:p>
          <a:p>
            <a:pPr marL="285750" indent="-285750" algn="just">
              <a:spcBef>
                <a:spcPts val="0"/>
              </a:spcBef>
              <a:buFont typeface="Arial" pitchFamily="34" charset="0"/>
              <a:buChar char="•"/>
            </a:pPr>
            <a:r>
              <a:rPr lang="pt-BR" sz="1600" dirty="0">
                <a:solidFill>
                  <a:schemeClr val="tx1"/>
                </a:solidFill>
                <a:latin typeface="Arial" pitchFamily="34" charset="0"/>
                <a:cs typeface="Arial" pitchFamily="34" charset="0"/>
              </a:rPr>
              <a:t>Vinculação </a:t>
            </a:r>
            <a:r>
              <a:rPr lang="pt-BR" sz="1600" dirty="0" smtClean="0">
                <a:solidFill>
                  <a:schemeClr val="tx1"/>
                </a:solidFill>
                <a:latin typeface="Arial" pitchFamily="34" charset="0"/>
                <a:cs typeface="Arial" pitchFamily="34" charset="0"/>
              </a:rPr>
              <a:t>voluntária </a:t>
            </a:r>
            <a:r>
              <a:rPr lang="pt-BR" sz="1600" dirty="0">
                <a:solidFill>
                  <a:schemeClr val="tx1"/>
                </a:solidFill>
                <a:latin typeface="Arial" pitchFamily="34" charset="0"/>
                <a:cs typeface="Arial" pitchFamily="34" charset="0"/>
              </a:rPr>
              <a:t>de pessoas sensibilizadas</a:t>
            </a:r>
          </a:p>
        </p:txBody>
      </p:sp>
      <p:sp>
        <p:nvSpPr>
          <p:cNvPr id="6" name="Título 1"/>
          <p:cNvSpPr txBox="1">
            <a:spLocks/>
          </p:cNvSpPr>
          <p:nvPr/>
        </p:nvSpPr>
        <p:spPr>
          <a:xfrm>
            <a:off x="9087816" y="51926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t-BR" dirty="0"/>
          </a:p>
        </p:txBody>
      </p:sp>
      <p:sp>
        <p:nvSpPr>
          <p:cNvPr id="7" name="Espaço Reservado para Conteúdo 2"/>
          <p:cNvSpPr txBox="1">
            <a:spLocks/>
          </p:cNvSpPr>
          <p:nvPr/>
        </p:nvSpPr>
        <p:spPr>
          <a:xfrm>
            <a:off x="5148064" y="908720"/>
            <a:ext cx="3837112" cy="58326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spcBef>
                <a:spcPts val="0"/>
              </a:spcBef>
              <a:buFont typeface="Arial" pitchFamily="34" charset="0"/>
              <a:buChar char="•"/>
            </a:pPr>
            <a:r>
              <a:rPr lang="pt-BR" sz="1600" dirty="0" smtClean="0">
                <a:solidFill>
                  <a:schemeClr val="tx1"/>
                </a:solidFill>
                <a:latin typeface="Arial" pitchFamily="34" charset="0"/>
                <a:cs typeface="Arial" pitchFamily="34" charset="0"/>
              </a:rPr>
              <a:t>Dar visibilidade, criando espaços de participação na gestão e na comunidade acadêmica.</a:t>
            </a:r>
          </a:p>
          <a:p>
            <a:pPr algn="just">
              <a:spcBef>
                <a:spcPts val="0"/>
              </a:spcBef>
            </a:pPr>
            <a:endParaRPr lang="pt-BR" sz="1600" dirty="0">
              <a:solidFill>
                <a:schemeClr val="tx1"/>
              </a:solidFill>
              <a:latin typeface="Arial" pitchFamily="34" charset="0"/>
              <a:cs typeface="Arial" pitchFamily="34" charset="0"/>
            </a:endParaRPr>
          </a:p>
          <a:p>
            <a:pPr algn="just">
              <a:spcBef>
                <a:spcPts val="0"/>
              </a:spcBef>
            </a:pPr>
            <a:endParaRPr lang="pt-BR" sz="1600" dirty="0" smtClean="0">
              <a:solidFill>
                <a:schemeClr val="tx1"/>
              </a:solidFill>
              <a:latin typeface="Arial" pitchFamily="34" charset="0"/>
              <a:cs typeface="Arial" pitchFamily="34" charset="0"/>
            </a:endParaRPr>
          </a:p>
          <a:p>
            <a:pPr algn="just">
              <a:spcBef>
                <a:spcPts val="0"/>
              </a:spcBef>
            </a:pPr>
            <a:endParaRPr lang="pt-BR" sz="1600" dirty="0" smtClean="0">
              <a:solidFill>
                <a:schemeClr val="tx1"/>
              </a:solidFill>
              <a:latin typeface="Arial" pitchFamily="34" charset="0"/>
              <a:cs typeface="Arial" pitchFamily="34" charset="0"/>
            </a:endParaRPr>
          </a:p>
          <a:p>
            <a:pPr algn="just">
              <a:spcBef>
                <a:spcPts val="0"/>
              </a:spcBef>
            </a:pPr>
            <a:endParaRPr lang="pt-BR" sz="1600" dirty="0" smtClean="0">
              <a:solidFill>
                <a:schemeClr val="tx1"/>
              </a:solidFill>
              <a:latin typeface="Arial" pitchFamily="34" charset="0"/>
              <a:cs typeface="Arial" pitchFamily="34" charset="0"/>
            </a:endParaRPr>
          </a:p>
          <a:p>
            <a:pPr algn="just">
              <a:spcBef>
                <a:spcPts val="0"/>
              </a:spcBef>
            </a:pPr>
            <a:endParaRPr lang="pt-BR" sz="1600" dirty="0" smtClean="0">
              <a:solidFill>
                <a:schemeClr val="tx1"/>
              </a:solidFill>
              <a:latin typeface="Arial" pitchFamily="34" charset="0"/>
              <a:cs typeface="Arial" pitchFamily="34" charset="0"/>
            </a:endParaRPr>
          </a:p>
          <a:p>
            <a:pPr algn="just">
              <a:spcBef>
                <a:spcPts val="0"/>
              </a:spcBef>
            </a:pPr>
            <a:endParaRPr lang="pt-BR" sz="1600" dirty="0" smtClean="0">
              <a:solidFill>
                <a:schemeClr val="tx1"/>
              </a:solidFill>
              <a:latin typeface="Arial" pitchFamily="34" charset="0"/>
              <a:cs typeface="Arial" pitchFamily="34" charset="0"/>
            </a:endParaRPr>
          </a:p>
          <a:p>
            <a:pPr algn="just">
              <a:spcBef>
                <a:spcPts val="0"/>
              </a:spcBef>
            </a:pPr>
            <a:endParaRPr lang="pt-BR" sz="1600" dirty="0">
              <a:solidFill>
                <a:schemeClr val="tx1"/>
              </a:solidFill>
              <a:latin typeface="Arial" pitchFamily="34" charset="0"/>
              <a:cs typeface="Arial" pitchFamily="34" charset="0"/>
            </a:endParaRPr>
          </a:p>
          <a:p>
            <a:pPr marL="285750" indent="-285750" algn="just">
              <a:spcBef>
                <a:spcPts val="0"/>
              </a:spcBef>
              <a:buFont typeface="Arial" pitchFamily="34" charset="0"/>
              <a:buChar char="•"/>
            </a:pPr>
            <a:r>
              <a:rPr lang="pt-BR" sz="1600" dirty="0" smtClean="0">
                <a:solidFill>
                  <a:schemeClr val="tx1"/>
                </a:solidFill>
                <a:latin typeface="Arial" pitchFamily="34" charset="0"/>
                <a:cs typeface="Arial" pitchFamily="34" charset="0"/>
              </a:rPr>
              <a:t>Institucionalização de setores específicos para acessibilidade com suas regulamentações, politicas, verbas, equipes e outros.</a:t>
            </a:r>
          </a:p>
        </p:txBody>
      </p:sp>
      <p:sp>
        <p:nvSpPr>
          <p:cNvPr id="8" name="Seta para a direita 7"/>
          <p:cNvSpPr/>
          <p:nvPr/>
        </p:nvSpPr>
        <p:spPr>
          <a:xfrm>
            <a:off x="3995936" y="1196752"/>
            <a:ext cx="1080120" cy="36004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Seta para a direita 8"/>
          <p:cNvSpPr/>
          <p:nvPr/>
        </p:nvSpPr>
        <p:spPr>
          <a:xfrm>
            <a:off x="3995936" y="3429000"/>
            <a:ext cx="1080120" cy="36004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xmlns="" val="95475352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txBox="1">
            <a:spLocks/>
          </p:cNvSpPr>
          <p:nvPr/>
        </p:nvSpPr>
        <p:spPr>
          <a:xfrm>
            <a:off x="107504" y="188641"/>
            <a:ext cx="8856984" cy="86409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3200" b="1" smtClean="0"/>
              <a:t>Email do GT</a:t>
            </a:r>
            <a:endParaRPr lang="pt-BR" sz="3200" b="1" dirty="0"/>
          </a:p>
        </p:txBody>
      </p:sp>
      <p:sp>
        <p:nvSpPr>
          <p:cNvPr id="7" name="Subtítulo 2"/>
          <p:cNvSpPr txBox="1">
            <a:spLocks/>
          </p:cNvSpPr>
          <p:nvPr/>
        </p:nvSpPr>
        <p:spPr>
          <a:xfrm>
            <a:off x="179512" y="1700808"/>
            <a:ext cx="8784976" cy="324036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None/>
            </a:pPr>
            <a:r>
              <a:rPr lang="pt-BR" dirty="0" smtClean="0"/>
              <a:t>Será criado o endereço:</a:t>
            </a:r>
          </a:p>
          <a:p>
            <a:pPr algn="ctr">
              <a:spcBef>
                <a:spcPts val="0"/>
              </a:spcBef>
            </a:pPr>
            <a:endParaRPr lang="pt-BR" dirty="0" smtClean="0"/>
          </a:p>
          <a:p>
            <a:pPr marL="457200" indent="-457200" algn="ctr">
              <a:spcBef>
                <a:spcPts val="0"/>
              </a:spcBef>
            </a:pPr>
            <a:r>
              <a:rPr lang="pt-BR" dirty="0" err="1" smtClean="0"/>
              <a:t>gtacessibilidadese</a:t>
            </a:r>
            <a:r>
              <a:rPr lang="pt-BR" dirty="0" smtClean="0"/>
              <a:t>@</a:t>
            </a:r>
          </a:p>
          <a:p>
            <a:pPr algn="ctr">
              <a:spcBef>
                <a:spcPts val="0"/>
              </a:spcBef>
            </a:pPr>
            <a:endParaRPr lang="pt-BR" dirty="0" smtClean="0"/>
          </a:p>
          <a:p>
            <a:pPr algn="ctr">
              <a:spcBef>
                <a:spcPts val="0"/>
              </a:spcBef>
            </a:pPr>
            <a:endParaRPr lang="pt-BR" dirty="0" smtClean="0"/>
          </a:p>
          <a:p>
            <a:pPr marL="0" indent="0" algn="ctr">
              <a:spcBef>
                <a:spcPts val="0"/>
              </a:spcBef>
              <a:buNone/>
            </a:pPr>
            <a:r>
              <a:rPr lang="pt-BR" u="sng" dirty="0" smtClean="0">
                <a:hlinkClick r:id="rId2"/>
              </a:rPr>
              <a:t>fernanda.figaro@ufabc.edu.br</a:t>
            </a:r>
            <a:endParaRPr lang="pt-BR" u="sng" dirty="0" smtClean="0"/>
          </a:p>
          <a:p>
            <a:pPr marL="0" indent="0" algn="ctr">
              <a:spcBef>
                <a:spcPts val="0"/>
              </a:spcBef>
              <a:buNone/>
            </a:pPr>
            <a:r>
              <a:rPr lang="pt-BR" dirty="0" smtClean="0"/>
              <a:t>(11) 3356-7251</a:t>
            </a:r>
          </a:p>
          <a:p>
            <a:pPr algn="ctr">
              <a:spcBef>
                <a:spcPts val="0"/>
              </a:spcBef>
            </a:pPr>
            <a:endParaRPr lang="pt-BR" u="sng" dirty="0"/>
          </a:p>
        </p:txBody>
      </p:sp>
    </p:spTree>
    <p:extLst>
      <p:ext uri="{BB962C8B-B14F-4D97-AF65-F5344CB8AC3E}">
        <p14:creationId xmlns:p14="http://schemas.microsoft.com/office/powerpoint/2010/main" xmlns="" val="126160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TotalTime>
  <Words>370</Words>
  <Application>Microsoft Office PowerPoint</Application>
  <PresentationFormat>Apresentação na tela (4:3)</PresentationFormat>
  <Paragraphs>49</Paragraphs>
  <Slides>4</Slides>
  <Notes>0</Notes>
  <HiddenSlides>0</HiddenSlides>
  <MMClips>0</MMClips>
  <ScaleCrop>false</ScaleCrop>
  <HeadingPairs>
    <vt:vector size="4" baseType="variant">
      <vt:variant>
        <vt:lpstr>Tema</vt:lpstr>
      </vt:variant>
      <vt:variant>
        <vt:i4>1</vt:i4>
      </vt:variant>
      <vt:variant>
        <vt:lpstr>Títulos de slides</vt:lpstr>
      </vt:variant>
      <vt:variant>
        <vt:i4>4</vt:i4>
      </vt:variant>
    </vt:vector>
  </HeadingPairs>
  <TitlesOfParts>
    <vt:vector size="5" baseType="lpstr">
      <vt:lpstr>Tema do Office</vt:lpstr>
      <vt:lpstr>GT Acessibilidade  Coordenadora: Fernanda Bertasso Figaro - UFABC Suplente: Rita de Cássia Oliveira Gomes - UFRJ </vt:lpstr>
      <vt:lpstr>Slide 2</vt:lpstr>
      <vt:lpstr>Problemas            Soluções</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Grupo de Trabalho (GT) Acessibilidade  Coordenadora: Fernanda Bertasso Figaro - UFABC Suplente: Rita de Cássia Oliveira Gomes - UFRJ Relator: André Luiz da Silva Fonseca - CEFET/RJ Suplente: Flávio da Silva Medeiros - CEFET/RJ</dc:title>
  <dc:creator>Fernanda</dc:creator>
  <cp:lastModifiedBy>fernanda.figaro</cp:lastModifiedBy>
  <cp:revision>47</cp:revision>
  <dcterms:created xsi:type="dcterms:W3CDTF">2013-04-11T00:42:55Z</dcterms:created>
  <dcterms:modified xsi:type="dcterms:W3CDTF">2013-04-12T10:46:44Z</dcterms:modified>
</cp:coreProperties>
</file>