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5D615-6ED7-49EE-B571-E897C4523A05}" type="datetimeFigureOut">
              <a:rPr lang="pt-BR" smtClean="0"/>
              <a:pPr/>
              <a:t>26/10/2015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B67F4A-EF8E-4831-8E42-C7BBA8F5251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992888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Bolsa de Complementação Educacional - Compartilhando Experiências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115616" y="4114771"/>
            <a:ext cx="705678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Droid Sans Fallback"/>
                <a:cs typeface="Times New Roman" pitchFamily="18" charset="0"/>
              </a:rPr>
              <a:t>Cláudia </a:t>
            </a:r>
            <a:r>
              <a:rPr kumimoji="0" lang="pt-BR" altLang="zh-CN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Droid Sans Fallback"/>
                <a:cs typeface="Times New Roman" pitchFamily="18" charset="0"/>
              </a:rPr>
              <a:t>Lommez</a:t>
            </a:r>
            <a:endParaRPr kumimoji="0" lang="pt-BR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Droid Sans Fallback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Droid Sans Fallback"/>
                <a:cs typeface="Times New Roman" pitchFamily="18" charset="0"/>
              </a:rPr>
              <a:t>Nelson Nunes</a:t>
            </a:r>
            <a:endParaRPr kumimoji="0" lang="pt-BR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Droid Sans Fallback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zh-CN" sz="2400" dirty="0" smtClean="0">
              <a:latin typeface="+mj-lt"/>
              <a:ea typeface="Droid Sans Fallback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zh-CN" sz="2400" dirty="0">
              <a:latin typeface="+mj-lt"/>
              <a:ea typeface="Droid Sans Fallback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zh-CN" sz="2400" dirty="0" smtClean="0">
              <a:latin typeface="+mj-lt"/>
              <a:ea typeface="Droid Sans Fallback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altLang="zh-CN" sz="2400" dirty="0" smtClean="0">
                <a:ea typeface="Droid Sans Fallback"/>
                <a:cs typeface="Times New Roman" pitchFamily="18" charset="0"/>
              </a:rPr>
              <a:t>                                   27 </a:t>
            </a:r>
            <a:r>
              <a:rPr lang="pt-BR" altLang="zh-CN" sz="2400" dirty="0">
                <a:ea typeface="Droid Sans Fallback"/>
                <a:cs typeface="Times New Roman" pitchFamily="18" charset="0"/>
              </a:rPr>
              <a:t>de outubro de 2015</a:t>
            </a:r>
            <a:r>
              <a:rPr lang="pt-BR" altLang="zh-CN" sz="2400" dirty="0" smtClean="0">
                <a:latin typeface="+mj-lt"/>
                <a:ea typeface="Droid Sans Fallback"/>
                <a:cs typeface="Times New Roman" pitchFamily="18" charset="0"/>
              </a:rPr>
              <a:t>                                      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Droid Sans Fallback"/>
                <a:cs typeface="Times New Roman" pitchFamily="18" charset="0"/>
              </a:rPr>
              <a:t>             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altLang="zh-CN" sz="2400" dirty="0">
                <a:latin typeface="+mj-lt"/>
                <a:ea typeface="Droid Sans Fallback"/>
                <a:cs typeface="Times New Roman" pitchFamily="18" charset="0"/>
              </a:rPr>
              <a:t> </a:t>
            </a:r>
            <a:r>
              <a:rPr lang="pt-BR" altLang="zh-CN" sz="2400" dirty="0" smtClean="0">
                <a:latin typeface="+mj-lt"/>
                <a:ea typeface="Droid Sans Fallback"/>
                <a:cs typeface="Times New Roman" pitchFamily="18" charset="0"/>
              </a:rPr>
              <a:t>                                         </a:t>
            </a:r>
            <a:r>
              <a:rPr kumimoji="0" lang="pt-B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Droid Sans Fallback"/>
                <a:cs typeface="Times New Roman" pitchFamily="18" charset="0"/>
              </a:rPr>
              <a:t>UFMG / CEFET-MG</a:t>
            </a:r>
            <a:endParaRPr kumimoji="0" lang="pt-BR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43608" y="332656"/>
            <a:ext cx="70567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/>
              <a:t>FONAPRACE – Regional </a:t>
            </a:r>
            <a:r>
              <a:rPr lang="pt-BR" sz="3200" b="1" dirty="0" smtClean="0"/>
              <a:t>Sudeste </a:t>
            </a:r>
            <a:endParaRPr lang="pt-BR" sz="3200" b="1" dirty="0"/>
          </a:p>
        </p:txBody>
      </p:sp>
      <p:pic>
        <p:nvPicPr>
          <p:cNvPr id="9" name="Picture 5" descr="https://fonaprace.files.wordpress.com/2012/09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332656"/>
            <a:ext cx="864096" cy="702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</a:pPr>
            <a:r>
              <a:rPr lang="pt-BR" sz="3200" dirty="0"/>
              <a:t>Início em 1999 – </a:t>
            </a:r>
            <a:r>
              <a:rPr lang="pt-BR" sz="3200" dirty="0" smtClean="0"/>
              <a:t>Campus </a:t>
            </a:r>
            <a:r>
              <a:rPr lang="pt-BR" sz="3200" dirty="0"/>
              <a:t>I (BH</a:t>
            </a:r>
            <a:r>
              <a:rPr lang="pt-BR" sz="3200" dirty="0" smtClean="0"/>
              <a:t>)</a:t>
            </a:r>
          </a:p>
          <a:p>
            <a:pPr>
              <a:spcBef>
                <a:spcPts val="200"/>
              </a:spcBef>
            </a:pPr>
            <a:endParaRPr lang="pt-BR" sz="3200" dirty="0"/>
          </a:p>
          <a:p>
            <a:pPr>
              <a:spcBef>
                <a:spcPts val="200"/>
              </a:spcBef>
            </a:pPr>
            <a:r>
              <a:rPr lang="pt-BR" sz="3200" dirty="0"/>
              <a:t>“Substituição” da Bolsa </a:t>
            </a:r>
            <a:r>
              <a:rPr lang="pt-BR" sz="3200" dirty="0" smtClean="0"/>
              <a:t>Trabalho</a:t>
            </a:r>
          </a:p>
          <a:p>
            <a:pPr>
              <a:spcBef>
                <a:spcPts val="200"/>
              </a:spcBef>
            </a:pPr>
            <a:endParaRPr lang="pt-BR" sz="3200" dirty="0"/>
          </a:p>
          <a:p>
            <a:pPr>
              <a:spcBef>
                <a:spcPts val="200"/>
              </a:spcBef>
            </a:pPr>
            <a:r>
              <a:rPr lang="pt-BR" sz="3200" dirty="0"/>
              <a:t>Referenciado na lei de </a:t>
            </a:r>
            <a:r>
              <a:rPr lang="pt-BR" sz="3200" dirty="0" smtClean="0"/>
              <a:t>estágio</a:t>
            </a:r>
          </a:p>
          <a:p>
            <a:pPr>
              <a:spcBef>
                <a:spcPts val="200"/>
              </a:spcBef>
            </a:pPr>
            <a:endParaRPr lang="pt-BR" sz="3200" dirty="0"/>
          </a:p>
          <a:p>
            <a:pPr>
              <a:spcBef>
                <a:spcPts val="200"/>
              </a:spcBef>
            </a:pPr>
            <a:r>
              <a:rPr lang="pt-BR" sz="3200" dirty="0"/>
              <a:t>Mudança cultural na Instituição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Histórico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dirty="0"/>
              <a:t>Viés social e pedagógico, mediante seleção socioeconômica</a:t>
            </a:r>
            <a:r>
              <a:rPr lang="pt-BR" sz="2800" dirty="0" smtClean="0"/>
              <a:t>;</a:t>
            </a:r>
          </a:p>
          <a:p>
            <a:endParaRPr lang="pt-BR" sz="2800" dirty="0"/>
          </a:p>
          <a:p>
            <a:r>
              <a:rPr lang="pt-BR" sz="2800" dirty="0"/>
              <a:t>Contraposição à lógica da contrapartida</a:t>
            </a:r>
            <a:r>
              <a:rPr lang="pt-BR" sz="2800" dirty="0" smtClean="0"/>
              <a:t>;</a:t>
            </a:r>
          </a:p>
          <a:p>
            <a:endParaRPr lang="pt-BR" sz="2800" dirty="0"/>
          </a:p>
          <a:p>
            <a:r>
              <a:rPr lang="pt-BR" sz="2800" dirty="0"/>
              <a:t>Concepção do direito do estudante à permanência, com vistas à igualdade de oportunidades no percurso acadêmico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Fundamentos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z="3200" dirty="0"/>
              <a:t>complementação da </a:t>
            </a:r>
            <a:r>
              <a:rPr lang="pt-BR" sz="3200" dirty="0" smtClean="0"/>
              <a:t>aprendizagem</a:t>
            </a:r>
          </a:p>
          <a:p>
            <a:pPr lvl="0"/>
            <a:endParaRPr lang="pt-BR" sz="3200" dirty="0" smtClean="0"/>
          </a:p>
          <a:p>
            <a:pPr lvl="0"/>
            <a:endParaRPr lang="pt-BR" sz="3200" dirty="0"/>
          </a:p>
          <a:p>
            <a:pPr lvl="0"/>
            <a:r>
              <a:rPr lang="pt-BR" sz="3200" dirty="0"/>
              <a:t>suporte financeiro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Finalidade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a) Contribuir para a permanência do estudante na Instituição e a conclusão do seu curso;</a:t>
            </a:r>
          </a:p>
          <a:p>
            <a:r>
              <a:rPr lang="pt-BR" dirty="0"/>
              <a:t>b) Oferecer oportunidade de aprendizagem através da participação em projetos acadêmicos;</a:t>
            </a:r>
          </a:p>
          <a:p>
            <a:r>
              <a:rPr lang="pt-BR" dirty="0"/>
              <a:t>c) Possibilitar o aperfeiçoamento técnico-científico, cultural e social;</a:t>
            </a:r>
          </a:p>
          <a:p>
            <a:r>
              <a:rPr lang="pt-BR" dirty="0"/>
              <a:t>d) Promover a incorporação de responsabilidades profissionais;</a:t>
            </a:r>
          </a:p>
          <a:p>
            <a:r>
              <a:rPr lang="pt-BR" dirty="0"/>
              <a:t>e) Possibilitar a vivência de situações de trabalho.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Programa coordenado pela assistência estudantil</a:t>
            </a:r>
          </a:p>
          <a:p>
            <a:pPr lvl="0"/>
            <a:r>
              <a:rPr lang="pt-BR" dirty="0"/>
              <a:t>Atividades acompanhadas por orientador</a:t>
            </a:r>
          </a:p>
          <a:p>
            <a:pPr lvl="0"/>
            <a:r>
              <a:rPr lang="pt-BR" dirty="0"/>
              <a:t>Carga horária máxima de 20h semanais</a:t>
            </a:r>
          </a:p>
          <a:p>
            <a:pPr lvl="0"/>
            <a:r>
              <a:rPr lang="pt-BR" dirty="0"/>
              <a:t>Permanência no Programa: até 2 anos</a:t>
            </a:r>
          </a:p>
          <a:p>
            <a:pPr lvl="0"/>
            <a:r>
              <a:rPr lang="pt-BR" dirty="0"/>
              <a:t>Não pode haver prejuízo das atividades acadêmicas</a:t>
            </a:r>
          </a:p>
          <a:p>
            <a:pPr lvl="0"/>
            <a:r>
              <a:rPr lang="pt-BR" dirty="0"/>
              <a:t>A partir de 2009: adoção de editais para seleção de projetos</a:t>
            </a:r>
          </a:p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Informações Gerais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0" descr="BCE - Marc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10968" y="2573687"/>
            <a:ext cx="4322064" cy="2340864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Marca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195</Words>
  <Application>Microsoft Office PowerPoint</Application>
  <PresentationFormat>Apresentação na tela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Concurso</vt:lpstr>
      <vt:lpstr>Bolsa de Complementação Educacional - Compartilhando Experiências</vt:lpstr>
      <vt:lpstr>Histórico</vt:lpstr>
      <vt:lpstr> Fundamentos</vt:lpstr>
      <vt:lpstr>Finalidade</vt:lpstr>
      <vt:lpstr>Objetivos</vt:lpstr>
      <vt:lpstr>Informações Gerais</vt:lpstr>
      <vt:lpstr>Marca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Bolsa de Complementação Educacional</dc:title>
  <dc:creator>nelson_adm</dc:creator>
  <cp:lastModifiedBy>claudiapsi_adm</cp:lastModifiedBy>
  <cp:revision>16</cp:revision>
  <dcterms:created xsi:type="dcterms:W3CDTF">2015-10-26T17:31:42Z</dcterms:created>
  <dcterms:modified xsi:type="dcterms:W3CDTF">2015-10-26T20:01:37Z</dcterms:modified>
</cp:coreProperties>
</file>