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2"/>
  </p:notesMasterIdLst>
  <p:handoutMasterIdLst>
    <p:handoutMasterId r:id="rId43"/>
  </p:handoutMasterIdLst>
  <p:sldIdLst>
    <p:sldId id="277" r:id="rId2"/>
    <p:sldId id="374" r:id="rId3"/>
    <p:sldId id="350" r:id="rId4"/>
    <p:sldId id="351" r:id="rId5"/>
    <p:sldId id="352" r:id="rId6"/>
    <p:sldId id="353" r:id="rId7"/>
    <p:sldId id="375" r:id="rId8"/>
    <p:sldId id="376" r:id="rId9"/>
    <p:sldId id="381" r:id="rId10"/>
    <p:sldId id="383" r:id="rId11"/>
    <p:sldId id="378" r:id="rId12"/>
    <p:sldId id="377" r:id="rId13"/>
    <p:sldId id="379" r:id="rId14"/>
    <p:sldId id="382" r:id="rId15"/>
    <p:sldId id="384" r:id="rId16"/>
    <p:sldId id="380" r:id="rId17"/>
    <p:sldId id="386" r:id="rId18"/>
    <p:sldId id="385" r:id="rId19"/>
    <p:sldId id="346" r:id="rId20"/>
    <p:sldId id="349" r:id="rId21"/>
    <p:sldId id="387" r:id="rId22"/>
    <p:sldId id="363" r:id="rId23"/>
    <p:sldId id="364" r:id="rId24"/>
    <p:sldId id="365" r:id="rId25"/>
    <p:sldId id="372" r:id="rId26"/>
    <p:sldId id="370" r:id="rId27"/>
    <p:sldId id="388" r:id="rId28"/>
    <p:sldId id="390" r:id="rId29"/>
    <p:sldId id="391" r:id="rId30"/>
    <p:sldId id="329" r:id="rId31"/>
    <p:sldId id="330" r:id="rId32"/>
    <p:sldId id="393" r:id="rId33"/>
    <p:sldId id="392" r:id="rId34"/>
    <p:sldId id="394" r:id="rId35"/>
    <p:sldId id="395" r:id="rId36"/>
    <p:sldId id="396" r:id="rId37"/>
    <p:sldId id="397" r:id="rId38"/>
    <p:sldId id="399" r:id="rId39"/>
    <p:sldId id="331" r:id="rId40"/>
    <p:sldId id="333" r:id="rId41"/>
  </p:sldIdLst>
  <p:sldSz cx="9144000" cy="6858000" type="screen4x3"/>
  <p:notesSz cx="6858000" cy="9418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a\Dropbox\Comiss&#227;o%20Acessibilidade\Comiss&#227;o%20reitoria\Acessibilidade%20UFMG\gr&#225;fico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/>
              <a:t>Alunos</a:t>
            </a:r>
            <a:r>
              <a:rPr lang="pt-BR" sz="2400" baseline="0"/>
              <a:t> com Deficiência - Ensino Básico</a:t>
            </a:r>
            <a:endParaRPr lang="pt-BR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Plan1!$J$10</c:f>
              <c:strCache>
                <c:ptCount val="1"/>
                <c:pt idx="0">
                  <c:v>No. Alunos Deficiência Ensino Básico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Plan1!$K$9:$L$9</c:f>
              <c:numCache>
                <c:formatCode>General</c:formatCode>
                <c:ptCount val="2"/>
                <c:pt idx="0">
                  <c:v>1998</c:v>
                </c:pt>
                <c:pt idx="1">
                  <c:v>2012</c:v>
                </c:pt>
              </c:numCache>
            </c:numRef>
          </c:cat>
          <c:val>
            <c:numRef>
              <c:f>Plan1!$K$10:$L$10</c:f>
              <c:numCache>
                <c:formatCode>General</c:formatCode>
                <c:ptCount val="2"/>
                <c:pt idx="0">
                  <c:v>337326</c:v>
                </c:pt>
                <c:pt idx="1">
                  <c:v>820433</c:v>
                </c:pt>
              </c:numCache>
            </c:numRef>
          </c:val>
        </c:ser>
        <c:ser>
          <c:idx val="1"/>
          <c:order val="1"/>
          <c:tx>
            <c:strRef>
              <c:f>Plan1!$J$11</c:f>
              <c:strCache>
                <c:ptCount val="1"/>
                <c:pt idx="0">
                  <c:v>Classes Comuns Ensino Regular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Plan1!$K$9:$L$9</c:f>
              <c:numCache>
                <c:formatCode>General</c:formatCode>
                <c:ptCount val="2"/>
                <c:pt idx="0">
                  <c:v>1998</c:v>
                </c:pt>
                <c:pt idx="1">
                  <c:v>2012</c:v>
                </c:pt>
              </c:numCache>
            </c:numRef>
          </c:cat>
          <c:val>
            <c:numRef>
              <c:f>Plan1!$K$11:$L$11</c:f>
              <c:numCache>
                <c:formatCode>General</c:formatCode>
                <c:ptCount val="2"/>
                <c:pt idx="0">
                  <c:v>43853</c:v>
                </c:pt>
                <c:pt idx="1">
                  <c:v>623530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897384"/>
        <c:axId val="151609712"/>
      </c:barChart>
      <c:catAx>
        <c:axId val="15089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609712"/>
        <c:crosses val="autoZero"/>
        <c:auto val="1"/>
        <c:lblAlgn val="ctr"/>
        <c:lblOffset val="100"/>
        <c:noMultiLvlLbl val="0"/>
      </c:catAx>
      <c:valAx>
        <c:axId val="15160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89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/>
              <a:t>Evolução das matrículas de estudantes com deficiência na </a:t>
            </a:r>
            <a:r>
              <a:rPr lang="pt-BR" sz="2400" dirty="0" smtClean="0"/>
              <a:t>Educação </a:t>
            </a:r>
            <a:r>
              <a:rPr lang="pt-BR" sz="2400" dirty="0"/>
              <a:t>S</a:t>
            </a:r>
            <a:r>
              <a:rPr lang="pt-BR" sz="2400" dirty="0" smtClean="0"/>
              <a:t>uperior</a:t>
            </a:r>
            <a:endParaRPr lang="pt-BR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Plan1!$J$2</c:f>
              <c:strCache>
                <c:ptCount val="1"/>
                <c:pt idx="0">
                  <c:v>Total alunos matriculados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Plan1!$K$1:$O$1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Plan1!$K$2:$O$2</c:f>
              <c:numCache>
                <c:formatCode>General</c:formatCode>
                <c:ptCount val="5"/>
                <c:pt idx="0">
                  <c:v>5078</c:v>
                </c:pt>
                <c:pt idx="1">
                  <c:v>6960</c:v>
                </c:pt>
                <c:pt idx="2">
                  <c:v>21006</c:v>
                </c:pt>
                <c:pt idx="3">
                  <c:v>23250</c:v>
                </c:pt>
                <c:pt idx="4">
                  <c:v>27142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Plan1!$J$3</c:f>
              <c:strCache>
                <c:ptCount val="1"/>
                <c:pt idx="0">
                  <c:v>Públicas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Plan1!$K$1:$O$1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Plan1!$K$3:$O$3</c:f>
              <c:numCache>
                <c:formatCode>General</c:formatCode>
                <c:ptCount val="5"/>
                <c:pt idx="0">
                  <c:v>1373</c:v>
                </c:pt>
                <c:pt idx="1">
                  <c:v>1855</c:v>
                </c:pt>
                <c:pt idx="2">
                  <c:v>6599</c:v>
                </c:pt>
                <c:pt idx="3">
                  <c:v>6531</c:v>
                </c:pt>
                <c:pt idx="4">
                  <c:v>8201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Plan1!$J$4</c:f>
              <c:strCache>
                <c:ptCount val="1"/>
                <c:pt idx="0">
                  <c:v>Privadas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Plan1!$K$1:$O$1</c:f>
              <c:numCache>
                <c:formatCode>General</c:formatCode>
                <c:ptCount val="5"/>
                <c:pt idx="0">
                  <c:v>2003</c:v>
                </c:pt>
                <c:pt idx="1">
                  <c:v>2006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Plan1!$K$4:$O$4</c:f>
              <c:numCache>
                <c:formatCode>General</c:formatCode>
                <c:ptCount val="5"/>
                <c:pt idx="0">
                  <c:v>3705</c:v>
                </c:pt>
                <c:pt idx="1">
                  <c:v>5105</c:v>
                </c:pt>
                <c:pt idx="2">
                  <c:v>14407</c:v>
                </c:pt>
                <c:pt idx="3">
                  <c:v>16719</c:v>
                </c:pt>
                <c:pt idx="4">
                  <c:v>18941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476024"/>
        <c:axId val="151403072"/>
      </c:lineChart>
      <c:catAx>
        <c:axId val="15147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403072"/>
        <c:crosses val="autoZero"/>
        <c:auto val="1"/>
        <c:lblAlgn val="ctr"/>
        <c:lblOffset val="100"/>
        <c:noMultiLvlLbl val="0"/>
      </c:catAx>
      <c:valAx>
        <c:axId val="15140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476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Distribuição alunos com deficiência por sexo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Plan1!$A$3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00000000000001E-2"/>
                  <c:y val="-2.31481481481481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54,1%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23E-2"/>
                  <c:y val="-3.70370370370370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Plan1!$B$2:$C$2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Plan1!$B$3:$C$3</c:f>
              <c:numCache>
                <c:formatCode>General</c:formatCode>
                <c:ptCount val="2"/>
                <c:pt idx="0">
                  <c:v>193</c:v>
                </c:pt>
                <c:pt idx="1">
                  <c:v>164</c:v>
                </c:pt>
              </c:numCache>
            </c:numRef>
          </c:val>
        </c:ser>
        <c:ser>
          <c:idx val="1"/>
          <c:order val="1"/>
          <c:tx>
            <c:strRef>
              <c:f>Plan1!$A$4</c:f>
              <c:strCache>
                <c:ptCount val="1"/>
                <c:pt idx="0">
                  <c:v>PG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11111111111112E-2"/>
                  <c:y val="-1.85185185185185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46,3%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566E-2"/>
                  <c:y val="-8.4875562720133283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53,7%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Plan1!$B$2:$C$2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Plan1!$B$4:$C$4</c:f>
              <c:numCache>
                <c:formatCode>General</c:formatCode>
                <c:ptCount val="2"/>
                <c:pt idx="0">
                  <c:v>37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588040"/>
        <c:axId val="151585400"/>
        <c:axId val="0"/>
      </c:bar3DChart>
      <c:catAx>
        <c:axId val="15158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585400"/>
        <c:crosses val="autoZero"/>
        <c:auto val="1"/>
        <c:lblAlgn val="ctr"/>
        <c:lblOffset val="100"/>
        <c:noMultiLvlLbl val="0"/>
      </c:catAx>
      <c:valAx>
        <c:axId val="15158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588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Média idade (anos) alunos com deficiência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Plan1!$A$10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Plan1!$B$9</c:f>
              <c:numCache>
                <c:formatCode>General</c:formatCode>
                <c:ptCount val="1"/>
              </c:numCache>
            </c:numRef>
          </c:cat>
          <c:val>
            <c:numRef>
              <c:f>Plan1!$B$10</c:f>
              <c:numCache>
                <c:formatCode>General</c:formatCode>
                <c:ptCount val="1"/>
                <c:pt idx="0">
                  <c:v>29.6</c:v>
                </c:pt>
              </c:numCache>
            </c:numRef>
          </c:val>
        </c:ser>
        <c:ser>
          <c:idx val="1"/>
          <c:order val="1"/>
          <c:tx>
            <c:strRef>
              <c:f>Plan1!$A$11</c:f>
              <c:strCache>
                <c:ptCount val="1"/>
                <c:pt idx="0">
                  <c:v>PG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Plan1!$B$9</c:f>
              <c:numCache>
                <c:formatCode>General</c:formatCode>
                <c:ptCount val="1"/>
              </c:numCache>
            </c:numRef>
          </c:cat>
          <c:val>
            <c:numRef>
              <c:f>Plan1!$B$11</c:f>
              <c:numCache>
                <c:formatCode>General</c:formatCode>
                <c:ptCount val="1"/>
                <c:pt idx="0">
                  <c:v>37.9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2014984"/>
        <c:axId val="152015368"/>
        <c:axId val="0"/>
      </c:bar3DChart>
      <c:catAx>
        <c:axId val="15201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015368"/>
        <c:crosses val="autoZero"/>
        <c:auto val="1"/>
        <c:lblAlgn val="ctr"/>
        <c:lblOffset val="100"/>
        <c:noMultiLvlLbl val="0"/>
      </c:catAx>
      <c:valAx>
        <c:axId val="152015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01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Alunos e Tipo de deficiência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Plan1!$M$3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Plan1!$N$2:$R$2</c:f>
              <c:strCache>
                <c:ptCount val="5"/>
                <c:pt idx="0">
                  <c:v>Auditiva</c:v>
                </c:pt>
                <c:pt idx="1">
                  <c:v>Fisica</c:v>
                </c:pt>
                <c:pt idx="2">
                  <c:v>Intelectual</c:v>
                </c:pt>
                <c:pt idx="3">
                  <c:v>Múltipla</c:v>
                </c:pt>
                <c:pt idx="4">
                  <c:v>Visual</c:v>
                </c:pt>
              </c:strCache>
            </c:strRef>
          </c:cat>
          <c:val>
            <c:numRef>
              <c:f>Plan1!$N$3:$R$3</c:f>
              <c:numCache>
                <c:formatCode>General</c:formatCode>
                <c:ptCount val="5"/>
                <c:pt idx="0">
                  <c:v>67</c:v>
                </c:pt>
                <c:pt idx="1">
                  <c:v>65</c:v>
                </c:pt>
                <c:pt idx="2">
                  <c:v>67</c:v>
                </c:pt>
                <c:pt idx="3">
                  <c:v>17</c:v>
                </c:pt>
                <c:pt idx="4">
                  <c:v>141</c:v>
                </c:pt>
              </c:numCache>
            </c:numRef>
          </c:val>
        </c:ser>
        <c:ser>
          <c:idx val="1"/>
          <c:order val="1"/>
          <c:tx>
            <c:strRef>
              <c:f>Plan1!$M$4</c:f>
              <c:strCache>
                <c:ptCount val="1"/>
                <c:pt idx="0">
                  <c:v>PG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917993876803412E-2"/>
                  <c:y val="-6.067095386841972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18,8%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37322417501905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462763578587764E-2"/>
                  <c:y val="-4.044730257894549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0970726839408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10460596431294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36,3%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Plan1!$N$2:$R$2</c:f>
              <c:strCache>
                <c:ptCount val="5"/>
                <c:pt idx="0">
                  <c:v>Auditiva</c:v>
                </c:pt>
                <c:pt idx="1">
                  <c:v>Fisica</c:v>
                </c:pt>
                <c:pt idx="2">
                  <c:v>Intelectual</c:v>
                </c:pt>
                <c:pt idx="3">
                  <c:v>Múltipla</c:v>
                </c:pt>
                <c:pt idx="4">
                  <c:v>Visual</c:v>
                </c:pt>
              </c:strCache>
            </c:strRef>
          </c:cat>
          <c:val>
            <c:numRef>
              <c:f>Plan1!$N$4:$R$4</c:f>
              <c:numCache>
                <c:formatCode>General</c:formatCode>
                <c:ptCount val="5"/>
                <c:pt idx="0">
                  <c:v>15</c:v>
                </c:pt>
                <c:pt idx="1">
                  <c:v>28</c:v>
                </c:pt>
                <c:pt idx="2">
                  <c:v>4</c:v>
                </c:pt>
                <c:pt idx="3">
                  <c:v>4</c:v>
                </c:pt>
                <c:pt idx="4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993192"/>
        <c:axId val="152173520"/>
        <c:axId val="0"/>
      </c:bar3DChart>
      <c:catAx>
        <c:axId val="151993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173520"/>
        <c:crosses val="autoZero"/>
        <c:auto val="1"/>
        <c:lblAlgn val="ctr"/>
        <c:lblOffset val="100"/>
        <c:noMultiLvlLbl val="0"/>
      </c:catAx>
      <c:valAx>
        <c:axId val="15217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993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Uso de dispositivo de auxílio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Plan1!$F$2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Plan1!$E$3:$E$4</c:f>
              <c:strCache>
                <c:ptCount val="2"/>
                <c:pt idx="0">
                  <c:v>G</c:v>
                </c:pt>
                <c:pt idx="1">
                  <c:v>PG</c:v>
                </c:pt>
              </c:strCache>
            </c:strRef>
          </c:cat>
          <c:val>
            <c:numRef>
              <c:f>Plan1!$F$3:$F$4</c:f>
              <c:numCache>
                <c:formatCode>General</c:formatCode>
                <c:ptCount val="2"/>
                <c:pt idx="0">
                  <c:v>88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Plan1!$G$2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75,4%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78,2%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Plan1!$E$3:$E$4</c:f>
              <c:strCache>
                <c:ptCount val="2"/>
                <c:pt idx="0">
                  <c:v>G</c:v>
                </c:pt>
                <c:pt idx="1">
                  <c:v>PG</c:v>
                </c:pt>
              </c:strCache>
            </c:strRef>
          </c:cat>
          <c:val>
            <c:numRef>
              <c:f>Plan1!$G$3:$G$4</c:f>
              <c:numCache>
                <c:formatCode>General</c:formatCode>
                <c:ptCount val="2"/>
                <c:pt idx="0">
                  <c:v>269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521312"/>
        <c:axId val="150521704"/>
        <c:axId val="0"/>
      </c:bar3DChart>
      <c:catAx>
        <c:axId val="15052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521704"/>
        <c:crosses val="autoZero"/>
        <c:auto val="1"/>
        <c:lblAlgn val="ctr"/>
        <c:lblOffset val="100"/>
        <c:noMultiLvlLbl val="0"/>
      </c:catAx>
      <c:valAx>
        <c:axId val="15052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52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84571-3B82-4CB5-BA4C-C7C96AF0D1C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2C054B-F500-4D51-87D1-2ADF81C0848B}">
      <dgm:prSet phldrT="[Texto]"/>
      <dgm:spPr/>
      <dgm:t>
        <a:bodyPr/>
        <a:lstStyle/>
        <a:p>
          <a:r>
            <a:rPr lang="pt-BR" dirty="0" smtClean="0"/>
            <a:t>Educação Inclusiva</a:t>
          </a:r>
          <a:endParaRPr lang="pt-BR" dirty="0"/>
        </a:p>
      </dgm:t>
    </dgm:pt>
    <dgm:pt modelId="{1C61B2BA-AD5B-4B8F-BECD-C01B269CF9FC}" type="parTrans" cxnId="{5E60702B-35A9-46C3-9785-D1E0F34E2868}">
      <dgm:prSet/>
      <dgm:spPr/>
      <dgm:t>
        <a:bodyPr/>
        <a:lstStyle/>
        <a:p>
          <a:endParaRPr lang="pt-BR"/>
        </a:p>
      </dgm:t>
    </dgm:pt>
    <dgm:pt modelId="{88356CF6-0225-4A65-96D2-26B4E869C83B}" type="sibTrans" cxnId="{5E60702B-35A9-46C3-9785-D1E0F34E2868}">
      <dgm:prSet/>
      <dgm:spPr/>
      <dgm:t>
        <a:bodyPr/>
        <a:lstStyle/>
        <a:p>
          <a:endParaRPr lang="pt-BR"/>
        </a:p>
      </dgm:t>
    </dgm:pt>
    <dgm:pt modelId="{9F7B8DFE-7CE4-41EF-9AE7-11C44F8FEB39}">
      <dgm:prSet phldrT="[Texto]"/>
      <dgm:spPr/>
      <dgm:t>
        <a:bodyPr/>
        <a:lstStyle/>
        <a:p>
          <a:r>
            <a:rPr lang="pt-BR" dirty="0" smtClean="0"/>
            <a:t>E também...</a:t>
          </a:r>
          <a:endParaRPr lang="pt-BR" dirty="0"/>
        </a:p>
      </dgm:t>
    </dgm:pt>
    <dgm:pt modelId="{32C6DAD2-A7E9-4461-83AA-9A091EBEEE17}" type="parTrans" cxnId="{01DCA2CC-AE10-4745-B68C-1AB50DB4CDAD}">
      <dgm:prSet/>
      <dgm:spPr/>
      <dgm:t>
        <a:bodyPr/>
        <a:lstStyle/>
        <a:p>
          <a:endParaRPr lang="pt-BR"/>
        </a:p>
      </dgm:t>
    </dgm:pt>
    <dgm:pt modelId="{7BA9FE82-4AB3-4978-B121-75A4C71FCF2C}" type="sibTrans" cxnId="{01DCA2CC-AE10-4745-B68C-1AB50DB4CDAD}">
      <dgm:prSet/>
      <dgm:spPr/>
      <dgm:t>
        <a:bodyPr/>
        <a:lstStyle/>
        <a:p>
          <a:endParaRPr lang="pt-BR"/>
        </a:p>
      </dgm:t>
    </dgm:pt>
    <dgm:pt modelId="{298FB610-3886-4369-A926-972F35F111F9}">
      <dgm:prSet phldrT="[Texto]"/>
      <dgm:spPr/>
      <dgm:t>
        <a:bodyPr/>
        <a:lstStyle/>
        <a:p>
          <a:r>
            <a:rPr lang="pt-BR" dirty="0" smtClean="0"/>
            <a:t>Etc...</a:t>
          </a:r>
          <a:endParaRPr lang="pt-BR" dirty="0"/>
        </a:p>
      </dgm:t>
    </dgm:pt>
    <dgm:pt modelId="{BB51239B-2960-4708-934F-96BC57DD81ED}" type="parTrans" cxnId="{35F05989-446A-4630-8D5D-9FD35C603238}">
      <dgm:prSet/>
      <dgm:spPr/>
      <dgm:t>
        <a:bodyPr/>
        <a:lstStyle/>
        <a:p>
          <a:endParaRPr lang="pt-BR"/>
        </a:p>
      </dgm:t>
    </dgm:pt>
    <dgm:pt modelId="{BF85690B-1BD7-4AF5-8B88-7B36E537D6EB}" type="sibTrans" cxnId="{35F05989-446A-4630-8D5D-9FD35C603238}">
      <dgm:prSet/>
      <dgm:spPr/>
      <dgm:t>
        <a:bodyPr/>
        <a:lstStyle/>
        <a:p>
          <a:endParaRPr lang="pt-BR"/>
        </a:p>
      </dgm:t>
    </dgm:pt>
    <dgm:pt modelId="{3024765F-F123-4E47-89E2-5ED4CF7D8692}">
      <dgm:prSet phldrT="[Texto]"/>
      <dgm:spPr/>
      <dgm:t>
        <a:bodyPr/>
        <a:lstStyle/>
        <a:p>
          <a:r>
            <a:rPr lang="pt-BR" dirty="0" smtClean="0"/>
            <a:t>Educação para todos</a:t>
          </a:r>
          <a:endParaRPr lang="pt-BR" dirty="0"/>
        </a:p>
      </dgm:t>
    </dgm:pt>
    <dgm:pt modelId="{62698B3E-CB81-42EF-8C86-C707165D3C19}" type="parTrans" cxnId="{B3820075-222D-4140-ADC3-DA35FD022780}">
      <dgm:prSet/>
      <dgm:spPr/>
      <dgm:t>
        <a:bodyPr/>
        <a:lstStyle/>
        <a:p>
          <a:endParaRPr lang="pt-BR"/>
        </a:p>
      </dgm:t>
    </dgm:pt>
    <dgm:pt modelId="{7D997748-5973-45C6-9D9B-3C55DD95B137}" type="sibTrans" cxnId="{B3820075-222D-4140-ADC3-DA35FD022780}">
      <dgm:prSet/>
      <dgm:spPr/>
      <dgm:t>
        <a:bodyPr/>
        <a:lstStyle/>
        <a:p>
          <a:endParaRPr lang="pt-BR"/>
        </a:p>
      </dgm:t>
    </dgm:pt>
    <dgm:pt modelId="{EA1D712D-37C0-4A6D-8AB6-4EE355284B1C}">
      <dgm:prSet phldrT="[Texto]"/>
      <dgm:spPr/>
      <dgm:t>
        <a:bodyPr/>
        <a:lstStyle/>
        <a:p>
          <a:r>
            <a:rPr lang="pt-BR" dirty="0" smtClean="0"/>
            <a:t>Compreender e respeitar as especificidades de cada estudante em relação à maneira e ao tempo necessário para que o aprendizado se efetive. </a:t>
          </a:r>
          <a:endParaRPr lang="pt-BR" dirty="0"/>
        </a:p>
      </dgm:t>
    </dgm:pt>
    <dgm:pt modelId="{DAE66824-AD3E-4C2C-9F33-B39809F61D66}" type="parTrans" cxnId="{5F206997-5E72-4918-A912-D117E6CF190E}">
      <dgm:prSet/>
      <dgm:spPr/>
      <dgm:t>
        <a:bodyPr/>
        <a:lstStyle/>
        <a:p>
          <a:endParaRPr lang="pt-BR"/>
        </a:p>
      </dgm:t>
    </dgm:pt>
    <dgm:pt modelId="{FE4583E1-AB41-4E66-98ED-F5016D5A3C6E}" type="sibTrans" cxnId="{5F206997-5E72-4918-A912-D117E6CF190E}">
      <dgm:prSet/>
      <dgm:spPr/>
      <dgm:t>
        <a:bodyPr/>
        <a:lstStyle/>
        <a:p>
          <a:endParaRPr lang="pt-BR"/>
        </a:p>
      </dgm:t>
    </dgm:pt>
    <dgm:pt modelId="{B359F3DD-025D-48C2-B9FA-A63A449AD4E2}" type="pres">
      <dgm:prSet presAssocID="{6E084571-3B82-4CB5-BA4C-C7C96AF0D1C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4C8DFAB-3C97-4E9B-B286-531B36D9BDA5}" type="pres">
      <dgm:prSet presAssocID="{DA2C054B-F500-4D51-87D1-2ADF81C0848B}" presName="compNode" presStyleCnt="0"/>
      <dgm:spPr/>
    </dgm:pt>
    <dgm:pt modelId="{C406862E-5998-405E-9DB7-5DC55974FC4A}" type="pres">
      <dgm:prSet presAssocID="{DA2C054B-F500-4D51-87D1-2ADF81C0848B}" presName="noGeometry" presStyleCnt="0"/>
      <dgm:spPr/>
    </dgm:pt>
    <dgm:pt modelId="{3FE8AD58-693D-4DA6-9473-1279DE676961}" type="pres">
      <dgm:prSet presAssocID="{DA2C054B-F500-4D51-87D1-2ADF81C0848B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B47AD0-E54D-467D-896E-5E8B788E5BE6}" type="pres">
      <dgm:prSet presAssocID="{DA2C054B-F500-4D51-87D1-2ADF81C0848B}" presName="childTextHidden" presStyleLbl="bgAccFollowNode1" presStyleIdx="0" presStyleCnt="2"/>
      <dgm:spPr/>
      <dgm:t>
        <a:bodyPr/>
        <a:lstStyle/>
        <a:p>
          <a:endParaRPr lang="pt-BR"/>
        </a:p>
      </dgm:t>
    </dgm:pt>
    <dgm:pt modelId="{778DD528-93E3-4209-8464-F085DBCBDA4A}" type="pres">
      <dgm:prSet presAssocID="{DA2C054B-F500-4D51-87D1-2ADF81C0848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8498F2-C0AC-4415-A0A0-9EFB55C41693}" type="pres">
      <dgm:prSet presAssocID="{DA2C054B-F500-4D51-87D1-2ADF81C0848B}" presName="aSpace" presStyleCnt="0"/>
      <dgm:spPr/>
    </dgm:pt>
    <dgm:pt modelId="{1B166B3F-F402-44B5-883D-334722C639D3}" type="pres">
      <dgm:prSet presAssocID="{3024765F-F123-4E47-89E2-5ED4CF7D8692}" presName="compNode" presStyleCnt="0"/>
      <dgm:spPr/>
    </dgm:pt>
    <dgm:pt modelId="{1047E5F0-005A-4DFF-B366-B034BCB42F74}" type="pres">
      <dgm:prSet presAssocID="{3024765F-F123-4E47-89E2-5ED4CF7D8692}" presName="noGeometry" presStyleCnt="0"/>
      <dgm:spPr/>
    </dgm:pt>
    <dgm:pt modelId="{F955C59B-55AE-4B9E-B591-B7D4685DC831}" type="pres">
      <dgm:prSet presAssocID="{3024765F-F123-4E47-89E2-5ED4CF7D8692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692BB4-188C-4955-BAE7-7973A945A651}" type="pres">
      <dgm:prSet presAssocID="{3024765F-F123-4E47-89E2-5ED4CF7D8692}" presName="childTextHidden" presStyleLbl="bgAccFollowNode1" presStyleIdx="1" presStyleCnt="2"/>
      <dgm:spPr/>
      <dgm:t>
        <a:bodyPr/>
        <a:lstStyle/>
        <a:p>
          <a:endParaRPr lang="pt-BR"/>
        </a:p>
      </dgm:t>
    </dgm:pt>
    <dgm:pt modelId="{018F3FE4-54E8-4BE1-BED8-EA2EC6958F22}" type="pres">
      <dgm:prSet presAssocID="{3024765F-F123-4E47-89E2-5ED4CF7D869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BF69021-0ACA-403A-86F5-81BEEC3513C4}" type="presOf" srcId="{298FB610-3886-4369-A926-972F35F111F9}" destId="{DEB47AD0-E54D-467D-896E-5E8B788E5BE6}" srcOrd="1" destOrd="1" presId="urn:microsoft.com/office/officeart/2005/8/layout/hProcess6"/>
    <dgm:cxn modelId="{5E60702B-35A9-46C3-9785-D1E0F34E2868}" srcId="{6E084571-3B82-4CB5-BA4C-C7C96AF0D1C5}" destId="{DA2C054B-F500-4D51-87D1-2ADF81C0848B}" srcOrd="0" destOrd="0" parTransId="{1C61B2BA-AD5B-4B8F-BECD-C01B269CF9FC}" sibTransId="{88356CF6-0225-4A65-96D2-26B4E869C83B}"/>
    <dgm:cxn modelId="{F592B7F9-D037-4284-AF80-198F8C0AAB1A}" type="presOf" srcId="{9F7B8DFE-7CE4-41EF-9AE7-11C44F8FEB39}" destId="{3FE8AD58-693D-4DA6-9473-1279DE676961}" srcOrd="0" destOrd="0" presId="urn:microsoft.com/office/officeart/2005/8/layout/hProcess6"/>
    <dgm:cxn modelId="{995D8410-7361-49C4-9CDD-9F2DB6FC7D4B}" type="presOf" srcId="{9F7B8DFE-7CE4-41EF-9AE7-11C44F8FEB39}" destId="{DEB47AD0-E54D-467D-896E-5E8B788E5BE6}" srcOrd="1" destOrd="0" presId="urn:microsoft.com/office/officeart/2005/8/layout/hProcess6"/>
    <dgm:cxn modelId="{01DCA2CC-AE10-4745-B68C-1AB50DB4CDAD}" srcId="{DA2C054B-F500-4D51-87D1-2ADF81C0848B}" destId="{9F7B8DFE-7CE4-41EF-9AE7-11C44F8FEB39}" srcOrd="0" destOrd="0" parTransId="{32C6DAD2-A7E9-4461-83AA-9A091EBEEE17}" sibTransId="{7BA9FE82-4AB3-4978-B121-75A4C71FCF2C}"/>
    <dgm:cxn modelId="{B3820075-222D-4140-ADC3-DA35FD022780}" srcId="{6E084571-3B82-4CB5-BA4C-C7C96AF0D1C5}" destId="{3024765F-F123-4E47-89E2-5ED4CF7D8692}" srcOrd="1" destOrd="0" parTransId="{62698B3E-CB81-42EF-8C86-C707165D3C19}" sibTransId="{7D997748-5973-45C6-9D9B-3C55DD95B137}"/>
    <dgm:cxn modelId="{35F05989-446A-4630-8D5D-9FD35C603238}" srcId="{DA2C054B-F500-4D51-87D1-2ADF81C0848B}" destId="{298FB610-3886-4369-A926-972F35F111F9}" srcOrd="1" destOrd="0" parTransId="{BB51239B-2960-4708-934F-96BC57DD81ED}" sibTransId="{BF85690B-1BD7-4AF5-8B88-7B36E537D6EB}"/>
    <dgm:cxn modelId="{807E10BB-7617-4A73-8C2E-3F3EF025A5EB}" type="presOf" srcId="{EA1D712D-37C0-4A6D-8AB6-4EE355284B1C}" destId="{F955C59B-55AE-4B9E-B591-B7D4685DC831}" srcOrd="0" destOrd="0" presId="urn:microsoft.com/office/officeart/2005/8/layout/hProcess6"/>
    <dgm:cxn modelId="{A5652646-C597-4A3F-95D0-BFD8DCCF3488}" type="presOf" srcId="{EA1D712D-37C0-4A6D-8AB6-4EE355284B1C}" destId="{1A692BB4-188C-4955-BAE7-7973A945A651}" srcOrd="1" destOrd="0" presId="urn:microsoft.com/office/officeart/2005/8/layout/hProcess6"/>
    <dgm:cxn modelId="{A234DE37-33FD-4317-A884-9C02B1D3B51F}" type="presOf" srcId="{DA2C054B-F500-4D51-87D1-2ADF81C0848B}" destId="{778DD528-93E3-4209-8464-F085DBCBDA4A}" srcOrd="0" destOrd="0" presId="urn:microsoft.com/office/officeart/2005/8/layout/hProcess6"/>
    <dgm:cxn modelId="{F386E559-108A-4550-8453-A2E4D46861A5}" type="presOf" srcId="{3024765F-F123-4E47-89E2-5ED4CF7D8692}" destId="{018F3FE4-54E8-4BE1-BED8-EA2EC6958F22}" srcOrd="0" destOrd="0" presId="urn:microsoft.com/office/officeart/2005/8/layout/hProcess6"/>
    <dgm:cxn modelId="{1C6DF30A-FE4A-4439-874C-B16B496F452C}" type="presOf" srcId="{298FB610-3886-4369-A926-972F35F111F9}" destId="{3FE8AD58-693D-4DA6-9473-1279DE676961}" srcOrd="0" destOrd="1" presId="urn:microsoft.com/office/officeart/2005/8/layout/hProcess6"/>
    <dgm:cxn modelId="{5F206997-5E72-4918-A912-D117E6CF190E}" srcId="{3024765F-F123-4E47-89E2-5ED4CF7D8692}" destId="{EA1D712D-37C0-4A6D-8AB6-4EE355284B1C}" srcOrd="0" destOrd="0" parTransId="{DAE66824-AD3E-4C2C-9F33-B39809F61D66}" sibTransId="{FE4583E1-AB41-4E66-98ED-F5016D5A3C6E}"/>
    <dgm:cxn modelId="{081390BC-FED7-4111-B15F-E6A03813C691}" type="presOf" srcId="{6E084571-3B82-4CB5-BA4C-C7C96AF0D1C5}" destId="{B359F3DD-025D-48C2-B9FA-A63A449AD4E2}" srcOrd="0" destOrd="0" presId="urn:microsoft.com/office/officeart/2005/8/layout/hProcess6"/>
    <dgm:cxn modelId="{05332BC9-2133-40C9-A132-AD27D5762D91}" type="presParOf" srcId="{B359F3DD-025D-48C2-B9FA-A63A449AD4E2}" destId="{E4C8DFAB-3C97-4E9B-B286-531B36D9BDA5}" srcOrd="0" destOrd="0" presId="urn:microsoft.com/office/officeart/2005/8/layout/hProcess6"/>
    <dgm:cxn modelId="{BF149C8F-1DDF-4D34-9BA1-A7B65D8B17A6}" type="presParOf" srcId="{E4C8DFAB-3C97-4E9B-B286-531B36D9BDA5}" destId="{C406862E-5998-405E-9DB7-5DC55974FC4A}" srcOrd="0" destOrd="0" presId="urn:microsoft.com/office/officeart/2005/8/layout/hProcess6"/>
    <dgm:cxn modelId="{3A43498B-681D-4BFF-A351-DD43A7B137EA}" type="presParOf" srcId="{E4C8DFAB-3C97-4E9B-B286-531B36D9BDA5}" destId="{3FE8AD58-693D-4DA6-9473-1279DE676961}" srcOrd="1" destOrd="0" presId="urn:microsoft.com/office/officeart/2005/8/layout/hProcess6"/>
    <dgm:cxn modelId="{5FE3F1AD-FBBB-4F1E-BAC6-A167D5106CE5}" type="presParOf" srcId="{E4C8DFAB-3C97-4E9B-B286-531B36D9BDA5}" destId="{DEB47AD0-E54D-467D-896E-5E8B788E5BE6}" srcOrd="2" destOrd="0" presId="urn:microsoft.com/office/officeart/2005/8/layout/hProcess6"/>
    <dgm:cxn modelId="{BECA8A21-D360-4E4A-8FAA-727BD7BBBC94}" type="presParOf" srcId="{E4C8DFAB-3C97-4E9B-B286-531B36D9BDA5}" destId="{778DD528-93E3-4209-8464-F085DBCBDA4A}" srcOrd="3" destOrd="0" presId="urn:microsoft.com/office/officeart/2005/8/layout/hProcess6"/>
    <dgm:cxn modelId="{47202231-0634-48A3-BBE8-7B44DA2B90E0}" type="presParOf" srcId="{B359F3DD-025D-48C2-B9FA-A63A449AD4E2}" destId="{298498F2-C0AC-4415-A0A0-9EFB55C41693}" srcOrd="1" destOrd="0" presId="urn:microsoft.com/office/officeart/2005/8/layout/hProcess6"/>
    <dgm:cxn modelId="{2C8D99EC-D78C-43F2-BFCD-30F6F39B1D35}" type="presParOf" srcId="{B359F3DD-025D-48C2-B9FA-A63A449AD4E2}" destId="{1B166B3F-F402-44B5-883D-334722C639D3}" srcOrd="2" destOrd="0" presId="urn:microsoft.com/office/officeart/2005/8/layout/hProcess6"/>
    <dgm:cxn modelId="{A4CEC244-D9D3-4AE8-A775-A0E1ADD9CA2F}" type="presParOf" srcId="{1B166B3F-F402-44B5-883D-334722C639D3}" destId="{1047E5F0-005A-4DFF-B366-B034BCB42F74}" srcOrd="0" destOrd="0" presId="urn:microsoft.com/office/officeart/2005/8/layout/hProcess6"/>
    <dgm:cxn modelId="{97260FE5-63CC-4774-BEFE-CF84C7E8CC28}" type="presParOf" srcId="{1B166B3F-F402-44B5-883D-334722C639D3}" destId="{F955C59B-55AE-4B9E-B591-B7D4685DC831}" srcOrd="1" destOrd="0" presId="urn:microsoft.com/office/officeart/2005/8/layout/hProcess6"/>
    <dgm:cxn modelId="{EB663945-3226-428C-8FEF-8293CED41C75}" type="presParOf" srcId="{1B166B3F-F402-44B5-883D-334722C639D3}" destId="{1A692BB4-188C-4955-BAE7-7973A945A651}" srcOrd="2" destOrd="0" presId="urn:microsoft.com/office/officeart/2005/8/layout/hProcess6"/>
    <dgm:cxn modelId="{E817FD15-3560-4B48-A114-07E8F7ED7095}" type="presParOf" srcId="{1B166B3F-F402-44B5-883D-334722C639D3}" destId="{018F3FE4-54E8-4BE1-BED8-EA2EC6958F2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B26C6-8DAC-493E-AF80-223CB0523C3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79D8D4-02E6-41F3-8164-6923664DF7E0}">
      <dgm:prSet phldrT="[Texto]" custT="1"/>
      <dgm:spPr/>
      <dgm:t>
        <a:bodyPr/>
        <a:lstStyle/>
        <a:p>
          <a:r>
            <a:rPr lang="pt-BR" sz="2200" dirty="0" smtClean="0"/>
            <a:t>Coleta de dados</a:t>
          </a:r>
          <a:endParaRPr lang="pt-BR" sz="2200" dirty="0"/>
        </a:p>
      </dgm:t>
    </dgm:pt>
    <dgm:pt modelId="{C510512F-3999-4F3E-989A-02D27A4E50EC}" type="parTrans" cxnId="{295A061B-3DF4-487B-A64F-EA4FE617289B}">
      <dgm:prSet/>
      <dgm:spPr/>
      <dgm:t>
        <a:bodyPr/>
        <a:lstStyle/>
        <a:p>
          <a:endParaRPr lang="pt-BR"/>
        </a:p>
      </dgm:t>
    </dgm:pt>
    <dgm:pt modelId="{E589AE3C-E80E-4EC6-BF29-99B12AE08270}" type="sibTrans" cxnId="{295A061B-3DF4-487B-A64F-EA4FE617289B}">
      <dgm:prSet/>
      <dgm:spPr/>
      <dgm:t>
        <a:bodyPr/>
        <a:lstStyle/>
        <a:p>
          <a:endParaRPr lang="pt-BR"/>
        </a:p>
      </dgm:t>
    </dgm:pt>
    <dgm:pt modelId="{7C696D43-4058-4896-84C1-F41A962F5DE0}">
      <dgm:prSet phldrT="[Texto]" custT="1"/>
      <dgm:spPr/>
      <dgm:t>
        <a:bodyPr/>
        <a:lstStyle/>
        <a:p>
          <a:r>
            <a:rPr lang="pt-BR" sz="1800" dirty="0" smtClean="0"/>
            <a:t>Conhecer a população alvo/Censo</a:t>
          </a:r>
          <a:endParaRPr lang="pt-BR" sz="1800" dirty="0"/>
        </a:p>
      </dgm:t>
    </dgm:pt>
    <dgm:pt modelId="{D4ABF58B-0D78-4332-A564-3860263DF9A4}" type="parTrans" cxnId="{814DA574-0988-4455-9D93-92B3F8AADC10}">
      <dgm:prSet/>
      <dgm:spPr/>
      <dgm:t>
        <a:bodyPr/>
        <a:lstStyle/>
        <a:p>
          <a:endParaRPr lang="pt-BR"/>
        </a:p>
      </dgm:t>
    </dgm:pt>
    <dgm:pt modelId="{445AC84D-B886-4E66-BD09-B780234F44B4}" type="sibTrans" cxnId="{814DA574-0988-4455-9D93-92B3F8AADC10}">
      <dgm:prSet/>
      <dgm:spPr/>
      <dgm:t>
        <a:bodyPr/>
        <a:lstStyle/>
        <a:p>
          <a:endParaRPr lang="pt-BR"/>
        </a:p>
      </dgm:t>
    </dgm:pt>
    <dgm:pt modelId="{CF55D8E3-8CC9-4DDC-BDCF-C41233E0C0A4}">
      <dgm:prSet phldrT="[Texto]" custT="1"/>
      <dgm:spPr/>
      <dgm:t>
        <a:bodyPr/>
        <a:lstStyle/>
        <a:p>
          <a:r>
            <a:rPr lang="pt-BR" sz="2200" dirty="0" smtClean="0"/>
            <a:t>Estado da arte</a:t>
          </a:r>
          <a:endParaRPr lang="pt-BR" sz="2200" dirty="0"/>
        </a:p>
      </dgm:t>
    </dgm:pt>
    <dgm:pt modelId="{16B1A285-26E9-4DD5-AE47-8E09A41BE8C7}" type="parTrans" cxnId="{EA29EFB6-5700-40DD-BF30-21EDC027DFBC}">
      <dgm:prSet/>
      <dgm:spPr/>
      <dgm:t>
        <a:bodyPr/>
        <a:lstStyle/>
        <a:p>
          <a:endParaRPr lang="pt-BR"/>
        </a:p>
      </dgm:t>
    </dgm:pt>
    <dgm:pt modelId="{CDB12278-E37A-4419-B09C-D7FA9CDBFA57}" type="sibTrans" cxnId="{EA29EFB6-5700-40DD-BF30-21EDC027DFBC}">
      <dgm:prSet/>
      <dgm:spPr/>
      <dgm:t>
        <a:bodyPr/>
        <a:lstStyle/>
        <a:p>
          <a:endParaRPr lang="pt-BR"/>
        </a:p>
      </dgm:t>
    </dgm:pt>
    <dgm:pt modelId="{5A93053B-6126-42BA-B6C0-BA26ACDAFEBF}">
      <dgm:prSet phldrT="[Texto]" custT="1"/>
      <dgm:spPr/>
      <dgm:t>
        <a:bodyPr/>
        <a:lstStyle/>
        <a:p>
          <a:r>
            <a:rPr lang="pt-BR" sz="1800" dirty="0" smtClean="0"/>
            <a:t>Situação x Exigências legais</a:t>
          </a:r>
          <a:endParaRPr lang="pt-BR" sz="1800" dirty="0"/>
        </a:p>
      </dgm:t>
    </dgm:pt>
    <dgm:pt modelId="{CA28E6D5-C635-4A7B-8BA9-C70367318055}" type="parTrans" cxnId="{E0D0BCB5-875E-4045-915A-26FE6691657E}">
      <dgm:prSet/>
      <dgm:spPr/>
      <dgm:t>
        <a:bodyPr/>
        <a:lstStyle/>
        <a:p>
          <a:endParaRPr lang="pt-BR"/>
        </a:p>
      </dgm:t>
    </dgm:pt>
    <dgm:pt modelId="{A7824BE9-39DF-4832-8D04-F7FE88DBF34E}" type="sibTrans" cxnId="{E0D0BCB5-875E-4045-915A-26FE6691657E}">
      <dgm:prSet/>
      <dgm:spPr/>
      <dgm:t>
        <a:bodyPr/>
        <a:lstStyle/>
        <a:p>
          <a:endParaRPr lang="pt-BR"/>
        </a:p>
      </dgm:t>
    </dgm:pt>
    <dgm:pt modelId="{5E13834A-8AE5-4753-92C4-166AC4E8786B}">
      <dgm:prSet phldrT="[Texto]" custT="1"/>
      <dgm:spPr/>
      <dgm:t>
        <a:bodyPr/>
        <a:lstStyle/>
        <a:p>
          <a:r>
            <a:rPr lang="pt-BR" sz="2200" dirty="0" smtClean="0"/>
            <a:t>Princípios</a:t>
          </a:r>
          <a:endParaRPr lang="pt-BR" sz="2200" dirty="0"/>
        </a:p>
      </dgm:t>
    </dgm:pt>
    <dgm:pt modelId="{BA9D2AFD-37A3-461B-92CB-EBD6A5801A38}" type="parTrans" cxnId="{4FE69EB0-1D7B-4C53-B1CF-CF6891ED5746}">
      <dgm:prSet/>
      <dgm:spPr/>
      <dgm:t>
        <a:bodyPr/>
        <a:lstStyle/>
        <a:p>
          <a:endParaRPr lang="pt-BR"/>
        </a:p>
      </dgm:t>
    </dgm:pt>
    <dgm:pt modelId="{17F4E919-4EDE-468E-9244-F19D6F0950EA}" type="sibTrans" cxnId="{4FE69EB0-1D7B-4C53-B1CF-CF6891ED5746}">
      <dgm:prSet/>
      <dgm:spPr/>
      <dgm:t>
        <a:bodyPr/>
        <a:lstStyle/>
        <a:p>
          <a:endParaRPr lang="pt-BR"/>
        </a:p>
      </dgm:t>
    </dgm:pt>
    <dgm:pt modelId="{F6959DE4-B9A0-4F2F-BCF2-33AAB1A84986}">
      <dgm:prSet phldrT="[Texto]" custT="1"/>
      <dgm:spPr/>
      <dgm:t>
        <a:bodyPr/>
        <a:lstStyle/>
        <a:p>
          <a:r>
            <a:rPr lang="pt-BR" sz="1400" dirty="0" smtClean="0"/>
            <a:t>Alunos e servidores</a:t>
          </a:r>
          <a:endParaRPr lang="pt-BR" sz="1400" dirty="0"/>
        </a:p>
      </dgm:t>
    </dgm:pt>
    <dgm:pt modelId="{04AC8C10-B258-4EDF-ABE6-EC81265E5839}" type="parTrans" cxnId="{4C56D825-AA1D-4A25-A26A-EB8D646B055D}">
      <dgm:prSet/>
      <dgm:spPr/>
      <dgm:t>
        <a:bodyPr/>
        <a:lstStyle/>
        <a:p>
          <a:endParaRPr lang="pt-BR"/>
        </a:p>
      </dgm:t>
    </dgm:pt>
    <dgm:pt modelId="{1F960582-5C15-4F28-AB75-431C0FB64845}" type="sibTrans" cxnId="{4C56D825-AA1D-4A25-A26A-EB8D646B055D}">
      <dgm:prSet/>
      <dgm:spPr/>
      <dgm:t>
        <a:bodyPr/>
        <a:lstStyle/>
        <a:p>
          <a:endParaRPr lang="pt-BR"/>
        </a:p>
      </dgm:t>
    </dgm:pt>
    <dgm:pt modelId="{F1FF3EE0-608E-422D-A269-1C3F351176DD}">
      <dgm:prSet phldrT="[Texto]" custT="1"/>
      <dgm:spPr/>
      <dgm:t>
        <a:bodyPr/>
        <a:lstStyle/>
        <a:p>
          <a:r>
            <a:rPr lang="pt-BR" sz="1400" dirty="0" smtClean="0"/>
            <a:t>Produção de conhecimento</a:t>
          </a:r>
          <a:endParaRPr lang="pt-BR" sz="1400" dirty="0"/>
        </a:p>
      </dgm:t>
    </dgm:pt>
    <dgm:pt modelId="{BE4BA48D-DFF1-4BF6-AA50-45F1CB9D900D}" type="parTrans" cxnId="{FE157853-FF9F-45D7-8211-BD0415629333}">
      <dgm:prSet/>
      <dgm:spPr/>
      <dgm:t>
        <a:bodyPr/>
        <a:lstStyle/>
        <a:p>
          <a:endParaRPr lang="pt-BR"/>
        </a:p>
      </dgm:t>
    </dgm:pt>
    <dgm:pt modelId="{83729ECF-9637-4004-B89E-993476122E24}" type="sibTrans" cxnId="{FE157853-FF9F-45D7-8211-BD0415629333}">
      <dgm:prSet/>
      <dgm:spPr/>
      <dgm:t>
        <a:bodyPr/>
        <a:lstStyle/>
        <a:p>
          <a:endParaRPr lang="pt-BR"/>
        </a:p>
      </dgm:t>
    </dgm:pt>
    <dgm:pt modelId="{557291CA-EB8C-4FFC-ACE2-C4EAC6712E3D}">
      <dgm:prSet custT="1"/>
      <dgm:spPr/>
      <dgm:t>
        <a:bodyPr/>
        <a:lstStyle/>
        <a:p>
          <a:r>
            <a:rPr lang="pt-BR" sz="1800" dirty="0" smtClean="0"/>
            <a:t>Projetos em desenvolvimento/ andamento – ADM Central</a:t>
          </a:r>
          <a:endParaRPr lang="pt-BR" sz="1800" dirty="0"/>
        </a:p>
      </dgm:t>
    </dgm:pt>
    <dgm:pt modelId="{1FA68937-428F-4099-B439-EE0BAA81A261}" type="parTrans" cxnId="{60EABF87-8B9A-4560-BC7C-940F5ABF1112}">
      <dgm:prSet/>
      <dgm:spPr/>
      <dgm:t>
        <a:bodyPr/>
        <a:lstStyle/>
        <a:p>
          <a:endParaRPr lang="pt-BR"/>
        </a:p>
      </dgm:t>
    </dgm:pt>
    <dgm:pt modelId="{8761E2EC-C100-4686-8601-8FC28F5075DB}" type="sibTrans" cxnId="{60EABF87-8B9A-4560-BC7C-940F5ABF1112}">
      <dgm:prSet/>
      <dgm:spPr/>
      <dgm:t>
        <a:bodyPr/>
        <a:lstStyle/>
        <a:p>
          <a:endParaRPr lang="pt-BR"/>
        </a:p>
      </dgm:t>
    </dgm:pt>
    <dgm:pt modelId="{225EF3CC-C933-4500-BEB5-905C8A40FF0C}">
      <dgm:prSet custT="1"/>
      <dgm:spPr/>
      <dgm:t>
        <a:bodyPr/>
        <a:lstStyle/>
        <a:p>
          <a:r>
            <a:rPr lang="pt-BR" sz="1800" dirty="0" smtClean="0"/>
            <a:t>Ações, projetos ou programas sobre a temática</a:t>
          </a:r>
          <a:endParaRPr lang="pt-BR" sz="1800" dirty="0"/>
        </a:p>
      </dgm:t>
    </dgm:pt>
    <dgm:pt modelId="{B7838B1C-1E08-4137-855D-EC3BE301F2EC}" type="parTrans" cxnId="{DA0E8C7C-65FA-42A2-97E9-782F5929E8FA}">
      <dgm:prSet/>
      <dgm:spPr/>
      <dgm:t>
        <a:bodyPr/>
        <a:lstStyle/>
        <a:p>
          <a:endParaRPr lang="pt-BR"/>
        </a:p>
      </dgm:t>
    </dgm:pt>
    <dgm:pt modelId="{7BEC66DC-8424-4DDE-A9FD-C384392C0575}" type="sibTrans" cxnId="{DA0E8C7C-65FA-42A2-97E9-782F5929E8FA}">
      <dgm:prSet/>
      <dgm:spPr/>
      <dgm:t>
        <a:bodyPr/>
        <a:lstStyle/>
        <a:p>
          <a:endParaRPr lang="pt-BR"/>
        </a:p>
      </dgm:t>
    </dgm:pt>
    <dgm:pt modelId="{8876EEFD-C432-4CAD-BAD2-010D104557B0}">
      <dgm:prSet custT="1"/>
      <dgm:spPr/>
      <dgm:t>
        <a:bodyPr/>
        <a:lstStyle/>
        <a:p>
          <a:r>
            <a:rPr lang="pt-BR" sz="1800" dirty="0" smtClean="0"/>
            <a:t>Questionário</a:t>
          </a:r>
          <a:endParaRPr lang="pt-BR" sz="1800" dirty="0"/>
        </a:p>
      </dgm:t>
    </dgm:pt>
    <dgm:pt modelId="{F9B8AA85-BFB0-4FE1-96E6-7AD1F261A285}" type="parTrans" cxnId="{A4DB663C-0287-4CE5-969C-A961030C46A1}">
      <dgm:prSet/>
      <dgm:spPr/>
      <dgm:t>
        <a:bodyPr/>
        <a:lstStyle/>
        <a:p>
          <a:endParaRPr lang="pt-BR"/>
        </a:p>
      </dgm:t>
    </dgm:pt>
    <dgm:pt modelId="{E0A0FA91-4C97-4DD4-AAB5-A195C7C89219}" type="sibTrans" cxnId="{A4DB663C-0287-4CE5-969C-A961030C46A1}">
      <dgm:prSet/>
      <dgm:spPr/>
      <dgm:t>
        <a:bodyPr/>
        <a:lstStyle/>
        <a:p>
          <a:endParaRPr lang="pt-BR"/>
        </a:p>
      </dgm:t>
    </dgm:pt>
    <dgm:pt modelId="{615B2AB6-1149-4035-9B9D-A067D09E91A6}">
      <dgm:prSet custT="1"/>
      <dgm:spPr/>
      <dgm:t>
        <a:bodyPr/>
        <a:lstStyle/>
        <a:p>
          <a:r>
            <a:rPr lang="pt-BR" sz="1800" dirty="0" smtClean="0"/>
            <a:t>Facilitadores e Barreiras</a:t>
          </a:r>
          <a:endParaRPr lang="pt-BR" sz="1800" dirty="0"/>
        </a:p>
      </dgm:t>
    </dgm:pt>
    <dgm:pt modelId="{E4466D11-FAC9-4B9E-944C-117F4B32C5C9}" type="parTrans" cxnId="{5E0529A4-0A7B-4F98-B418-7FA1BCA92EF7}">
      <dgm:prSet/>
      <dgm:spPr/>
      <dgm:t>
        <a:bodyPr/>
        <a:lstStyle/>
        <a:p>
          <a:endParaRPr lang="pt-BR"/>
        </a:p>
      </dgm:t>
    </dgm:pt>
    <dgm:pt modelId="{96E3BD47-D04C-446A-8764-F377C7F71A16}" type="sibTrans" cxnId="{5E0529A4-0A7B-4F98-B418-7FA1BCA92EF7}">
      <dgm:prSet/>
      <dgm:spPr/>
      <dgm:t>
        <a:bodyPr/>
        <a:lstStyle/>
        <a:p>
          <a:endParaRPr lang="pt-BR"/>
        </a:p>
      </dgm:t>
    </dgm:pt>
    <dgm:pt modelId="{F558E6D1-EF36-47F6-AA65-BF510841DACF}">
      <dgm:prSet custT="1"/>
      <dgm:spPr/>
      <dgm:t>
        <a:bodyPr/>
        <a:lstStyle/>
        <a:p>
          <a:r>
            <a:rPr lang="pt-BR" sz="1400" dirty="0" smtClean="0"/>
            <a:t>Ações coletivas e contínuas</a:t>
          </a:r>
          <a:endParaRPr lang="pt-BR" sz="1400" dirty="0"/>
        </a:p>
      </dgm:t>
    </dgm:pt>
    <dgm:pt modelId="{67B7CF54-0185-4843-990F-C9F4E9CCBFAF}" type="parTrans" cxnId="{84C4F009-5084-494A-A8CE-A3E1A0705C25}">
      <dgm:prSet/>
      <dgm:spPr/>
      <dgm:t>
        <a:bodyPr/>
        <a:lstStyle/>
        <a:p>
          <a:endParaRPr lang="pt-BR"/>
        </a:p>
      </dgm:t>
    </dgm:pt>
    <dgm:pt modelId="{6F27FAC1-363A-4802-8328-0D920CA286FB}" type="sibTrans" cxnId="{84C4F009-5084-494A-A8CE-A3E1A0705C25}">
      <dgm:prSet/>
      <dgm:spPr/>
      <dgm:t>
        <a:bodyPr/>
        <a:lstStyle/>
        <a:p>
          <a:endParaRPr lang="pt-BR"/>
        </a:p>
      </dgm:t>
    </dgm:pt>
    <dgm:pt modelId="{51F1B4F0-13F9-41EA-B77E-CEC2F3E39E92}">
      <dgm:prSet custT="1"/>
      <dgm:spPr/>
      <dgm:t>
        <a:bodyPr/>
        <a:lstStyle/>
        <a:p>
          <a:r>
            <a:rPr lang="pt-BR" sz="1400" dirty="0" smtClean="0"/>
            <a:t>Contemplar acesso, permanência, participação e acompanhamento</a:t>
          </a:r>
          <a:endParaRPr lang="pt-BR" sz="1400" dirty="0"/>
        </a:p>
      </dgm:t>
    </dgm:pt>
    <dgm:pt modelId="{5729EDCB-58AE-4ED2-BB02-1CE20FED20F3}" type="parTrans" cxnId="{FB6AB1F7-CF72-4A40-BAE8-9B291864857B}">
      <dgm:prSet/>
      <dgm:spPr/>
      <dgm:t>
        <a:bodyPr/>
        <a:lstStyle/>
        <a:p>
          <a:endParaRPr lang="pt-BR"/>
        </a:p>
      </dgm:t>
    </dgm:pt>
    <dgm:pt modelId="{54CA746B-9DC7-472C-A563-EE9DBECB020C}" type="sibTrans" cxnId="{FB6AB1F7-CF72-4A40-BAE8-9B291864857B}">
      <dgm:prSet/>
      <dgm:spPr/>
      <dgm:t>
        <a:bodyPr/>
        <a:lstStyle/>
        <a:p>
          <a:endParaRPr lang="pt-BR"/>
        </a:p>
      </dgm:t>
    </dgm:pt>
    <dgm:pt modelId="{D2F67A3C-60E9-42B9-BA3D-1E6C7A1BA840}">
      <dgm:prSet custT="1"/>
      <dgm:spPr/>
      <dgm:t>
        <a:bodyPr/>
        <a:lstStyle/>
        <a:p>
          <a:r>
            <a:rPr lang="pt-BR" sz="1400" dirty="0" smtClean="0"/>
            <a:t>Caráter multidimensional e interdisciplinar</a:t>
          </a:r>
          <a:endParaRPr lang="pt-BR" sz="1400" dirty="0"/>
        </a:p>
      </dgm:t>
    </dgm:pt>
    <dgm:pt modelId="{959526DE-F498-4CE2-96FB-140746B65931}" type="parTrans" cxnId="{8F28EAC5-91C2-4692-8A9A-6E8C17892BE5}">
      <dgm:prSet/>
      <dgm:spPr/>
      <dgm:t>
        <a:bodyPr/>
        <a:lstStyle/>
        <a:p>
          <a:endParaRPr lang="pt-BR"/>
        </a:p>
      </dgm:t>
    </dgm:pt>
    <dgm:pt modelId="{39610286-80D9-4EFE-9C2A-0A5CF741F875}" type="sibTrans" cxnId="{8F28EAC5-91C2-4692-8A9A-6E8C17892BE5}">
      <dgm:prSet/>
      <dgm:spPr/>
      <dgm:t>
        <a:bodyPr/>
        <a:lstStyle/>
        <a:p>
          <a:endParaRPr lang="pt-BR"/>
        </a:p>
      </dgm:t>
    </dgm:pt>
    <dgm:pt modelId="{4A59854C-AE88-43FE-A4B3-FAF974F08C10}">
      <dgm:prSet custT="1"/>
      <dgm:spPr/>
      <dgm:t>
        <a:bodyPr/>
        <a:lstStyle/>
        <a:p>
          <a:r>
            <a:rPr lang="pt-BR" sz="1400" dirty="0" smtClean="0"/>
            <a:t>Interlocução com outras instituições/órgãos</a:t>
          </a:r>
          <a:endParaRPr lang="pt-BR" sz="1400" dirty="0"/>
        </a:p>
      </dgm:t>
    </dgm:pt>
    <dgm:pt modelId="{5A9979A9-DB07-462C-BD52-1DD65332DFD8}" type="parTrans" cxnId="{F9166320-8431-48F0-B019-F87F77DFEDE4}">
      <dgm:prSet/>
      <dgm:spPr/>
      <dgm:t>
        <a:bodyPr/>
        <a:lstStyle/>
        <a:p>
          <a:endParaRPr lang="pt-BR"/>
        </a:p>
      </dgm:t>
    </dgm:pt>
    <dgm:pt modelId="{3FB068B1-1982-4F21-BDBF-E9808EAD4550}" type="sibTrans" cxnId="{F9166320-8431-48F0-B019-F87F77DFEDE4}">
      <dgm:prSet/>
      <dgm:spPr/>
      <dgm:t>
        <a:bodyPr/>
        <a:lstStyle/>
        <a:p>
          <a:endParaRPr lang="pt-BR"/>
        </a:p>
      </dgm:t>
    </dgm:pt>
    <dgm:pt modelId="{A54F0E9C-DDAE-4C1E-988A-4006FDCCF5AD}">
      <dgm:prSet custT="1"/>
      <dgm:spPr/>
      <dgm:t>
        <a:bodyPr/>
        <a:lstStyle/>
        <a:p>
          <a:r>
            <a:rPr lang="pt-BR" sz="1400" dirty="0" smtClean="0"/>
            <a:t>Núcleo Coordenador</a:t>
          </a:r>
          <a:endParaRPr lang="pt-BR" sz="1400" dirty="0"/>
        </a:p>
      </dgm:t>
    </dgm:pt>
    <dgm:pt modelId="{7BAF68EC-1921-4113-A712-C86DF4CDE41B}" type="parTrans" cxnId="{559422FD-8EF6-4813-8909-969F9983F5F4}">
      <dgm:prSet/>
      <dgm:spPr/>
      <dgm:t>
        <a:bodyPr/>
        <a:lstStyle/>
        <a:p>
          <a:endParaRPr lang="pt-BR"/>
        </a:p>
      </dgm:t>
    </dgm:pt>
    <dgm:pt modelId="{7E720944-3724-47CF-96CD-3E3A732DA5D0}" type="sibTrans" cxnId="{559422FD-8EF6-4813-8909-969F9983F5F4}">
      <dgm:prSet/>
      <dgm:spPr/>
      <dgm:t>
        <a:bodyPr/>
        <a:lstStyle/>
        <a:p>
          <a:endParaRPr lang="pt-BR"/>
        </a:p>
      </dgm:t>
    </dgm:pt>
    <dgm:pt modelId="{803836A0-BEAE-442B-B2E1-99F23D66A532}">
      <dgm:prSet custT="1"/>
      <dgm:spPr/>
      <dgm:t>
        <a:bodyPr/>
        <a:lstStyle/>
        <a:p>
          <a:r>
            <a:rPr lang="pt-BR" sz="1400" dirty="0" smtClean="0"/>
            <a:t>Rede de colaboradores</a:t>
          </a:r>
          <a:endParaRPr lang="pt-BR" sz="1400" dirty="0"/>
        </a:p>
      </dgm:t>
    </dgm:pt>
    <dgm:pt modelId="{8191B358-1C60-4ED7-82B6-53B97DA57253}" type="parTrans" cxnId="{CF8D9049-8240-48AD-AC7E-09E6A54015FA}">
      <dgm:prSet/>
      <dgm:spPr/>
      <dgm:t>
        <a:bodyPr/>
        <a:lstStyle/>
        <a:p>
          <a:endParaRPr lang="pt-BR"/>
        </a:p>
      </dgm:t>
    </dgm:pt>
    <dgm:pt modelId="{BB440D21-ACDF-419E-94FA-429F494B51FF}" type="sibTrans" cxnId="{CF8D9049-8240-48AD-AC7E-09E6A54015FA}">
      <dgm:prSet/>
      <dgm:spPr/>
      <dgm:t>
        <a:bodyPr/>
        <a:lstStyle/>
        <a:p>
          <a:endParaRPr lang="pt-BR"/>
        </a:p>
      </dgm:t>
    </dgm:pt>
    <dgm:pt modelId="{2EE84810-EC85-4FC8-A59C-A87CA7E0DFBC}">
      <dgm:prSet phldrT="[Texto]" custT="1"/>
      <dgm:spPr/>
      <dgm:t>
        <a:bodyPr/>
        <a:lstStyle/>
        <a:p>
          <a:endParaRPr lang="pt-BR" sz="1400" dirty="0"/>
        </a:p>
      </dgm:t>
    </dgm:pt>
    <dgm:pt modelId="{39323067-8E88-4E59-966D-040F201C52BC}" type="parTrans" cxnId="{4D81B087-7512-4E73-BCBF-C00595D61072}">
      <dgm:prSet/>
      <dgm:spPr/>
      <dgm:t>
        <a:bodyPr/>
        <a:lstStyle/>
        <a:p>
          <a:endParaRPr lang="pt-BR"/>
        </a:p>
      </dgm:t>
    </dgm:pt>
    <dgm:pt modelId="{FA2786C3-A5EA-4ABF-9FF3-F86778FD7740}" type="sibTrans" cxnId="{4D81B087-7512-4E73-BCBF-C00595D61072}">
      <dgm:prSet/>
      <dgm:spPr/>
      <dgm:t>
        <a:bodyPr/>
        <a:lstStyle/>
        <a:p>
          <a:endParaRPr lang="pt-BR"/>
        </a:p>
      </dgm:t>
    </dgm:pt>
    <dgm:pt modelId="{127B124E-D5E1-468B-AC62-6F5CC816700B}">
      <dgm:prSet custT="1"/>
      <dgm:spPr/>
      <dgm:t>
        <a:bodyPr/>
        <a:lstStyle/>
        <a:p>
          <a:r>
            <a:rPr lang="pt-BR" sz="1400" dirty="0" smtClean="0"/>
            <a:t>Acompanhamento </a:t>
          </a:r>
          <a:r>
            <a:rPr lang="pt-BR" sz="1400" i="1" dirty="0" smtClean="0"/>
            <a:t>in loco</a:t>
          </a:r>
          <a:endParaRPr lang="pt-BR" sz="1400" i="1" dirty="0"/>
        </a:p>
      </dgm:t>
    </dgm:pt>
    <dgm:pt modelId="{EE4890AE-436F-42D9-82CB-CB45D5C6B1FB}" type="parTrans" cxnId="{70572B09-91E4-4B25-8A5A-C70D62980E55}">
      <dgm:prSet/>
      <dgm:spPr/>
      <dgm:t>
        <a:bodyPr/>
        <a:lstStyle/>
        <a:p>
          <a:endParaRPr lang="pt-BR"/>
        </a:p>
      </dgm:t>
    </dgm:pt>
    <dgm:pt modelId="{DBD2EE18-1E33-497E-8808-7A2930282346}" type="sibTrans" cxnId="{70572B09-91E4-4B25-8A5A-C70D62980E55}">
      <dgm:prSet/>
      <dgm:spPr/>
      <dgm:t>
        <a:bodyPr/>
        <a:lstStyle/>
        <a:p>
          <a:endParaRPr lang="pt-BR"/>
        </a:p>
      </dgm:t>
    </dgm:pt>
    <dgm:pt modelId="{4828F067-96B5-45A8-AB1F-4CFBEF212C31}">
      <dgm:prSet custT="1"/>
      <dgm:spPr/>
      <dgm:t>
        <a:bodyPr/>
        <a:lstStyle/>
        <a:p>
          <a:r>
            <a:rPr lang="pt-BR" sz="1400" i="0" dirty="0" smtClean="0"/>
            <a:t>Assistência x Assistencialismo</a:t>
          </a:r>
          <a:endParaRPr lang="pt-BR" sz="1400" i="0" dirty="0"/>
        </a:p>
      </dgm:t>
    </dgm:pt>
    <dgm:pt modelId="{7E5C13E5-93B8-44A7-BB43-1C6E7B3F9558}" type="parTrans" cxnId="{96BE5CF6-6DC4-4333-9073-7CA285F890AF}">
      <dgm:prSet/>
      <dgm:spPr/>
      <dgm:t>
        <a:bodyPr/>
        <a:lstStyle/>
        <a:p>
          <a:endParaRPr lang="pt-BR"/>
        </a:p>
      </dgm:t>
    </dgm:pt>
    <dgm:pt modelId="{972A4BD3-323A-479F-9FB8-51CFFA864ED6}" type="sibTrans" cxnId="{96BE5CF6-6DC4-4333-9073-7CA285F890AF}">
      <dgm:prSet/>
      <dgm:spPr/>
      <dgm:t>
        <a:bodyPr/>
        <a:lstStyle/>
        <a:p>
          <a:endParaRPr lang="pt-BR"/>
        </a:p>
      </dgm:t>
    </dgm:pt>
    <dgm:pt modelId="{66B3ADA6-3B57-455D-B6F1-2F62AC8450EB}" type="pres">
      <dgm:prSet presAssocID="{DA7B26C6-8DAC-493E-AF80-223CB0523C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983480-CDE5-4F63-8C0E-973A83F159DE}" type="pres">
      <dgm:prSet presAssocID="{3479D8D4-02E6-41F3-8164-6923664DF7E0}" presName="composite" presStyleCnt="0"/>
      <dgm:spPr/>
    </dgm:pt>
    <dgm:pt modelId="{A78D0417-44DB-4E75-9C23-723BAC9607F4}" type="pres">
      <dgm:prSet presAssocID="{3479D8D4-02E6-41F3-8164-6923664DF7E0}" presName="parTx" presStyleLbl="alignNode1" presStyleIdx="0" presStyleCnt="3" custScaleX="1244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EDF349-1EE8-4AD5-8078-BBCC514B0B83}" type="pres">
      <dgm:prSet presAssocID="{3479D8D4-02E6-41F3-8164-6923664DF7E0}" presName="desTx" presStyleLbl="alignAccFollowNode1" presStyleIdx="0" presStyleCnt="3" custScaleX="1241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A86E51-4884-4571-A35F-B72F3661C94B}" type="pres">
      <dgm:prSet presAssocID="{E589AE3C-E80E-4EC6-BF29-99B12AE08270}" presName="space" presStyleCnt="0"/>
      <dgm:spPr/>
    </dgm:pt>
    <dgm:pt modelId="{FDA3CFBC-C9B2-469A-8BDC-975296E06C27}" type="pres">
      <dgm:prSet presAssocID="{CF55D8E3-8CC9-4DDC-BDCF-C41233E0C0A4}" presName="composite" presStyleCnt="0"/>
      <dgm:spPr/>
    </dgm:pt>
    <dgm:pt modelId="{59483E85-F00A-4736-8072-0C37E742D0D5}" type="pres">
      <dgm:prSet presAssocID="{CF55D8E3-8CC9-4DDC-BDCF-C41233E0C0A4}" presName="parTx" presStyleLbl="alignNode1" presStyleIdx="1" presStyleCnt="3" custScaleX="111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56FDAC-A002-4174-8943-BAA73CD97DB6}" type="pres">
      <dgm:prSet presAssocID="{CF55D8E3-8CC9-4DDC-BDCF-C41233E0C0A4}" presName="desTx" presStyleLbl="alignAccFollowNode1" presStyleIdx="1" presStyleCnt="3" custScaleX="1110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80F650-427E-4699-9C23-8C936AD5ED5E}" type="pres">
      <dgm:prSet presAssocID="{CDB12278-E37A-4419-B09C-D7FA9CDBFA57}" presName="space" presStyleCnt="0"/>
      <dgm:spPr/>
    </dgm:pt>
    <dgm:pt modelId="{948EC69C-F785-40A4-BECC-5D259E3FDB24}" type="pres">
      <dgm:prSet presAssocID="{5E13834A-8AE5-4753-92C4-166AC4E8786B}" presName="composite" presStyleCnt="0"/>
      <dgm:spPr/>
    </dgm:pt>
    <dgm:pt modelId="{52D631B9-3100-4CA6-ADFE-A261D2E49DA3}" type="pres">
      <dgm:prSet presAssocID="{5E13834A-8AE5-4753-92C4-166AC4E8786B}" presName="parTx" presStyleLbl="alignNode1" presStyleIdx="2" presStyleCnt="3" custScaleX="126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785A89-F805-4823-9AC8-984A49DD16EB}" type="pres">
      <dgm:prSet presAssocID="{5E13834A-8AE5-4753-92C4-166AC4E8786B}" presName="desTx" presStyleLbl="alignAccFollowNode1" presStyleIdx="2" presStyleCnt="3" custScaleX="1272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C7097F-CD97-4534-AF92-76A20D052718}" type="presOf" srcId="{F558E6D1-EF36-47F6-AA65-BF510841DACF}" destId="{63785A89-F805-4823-9AC8-984A49DD16EB}" srcOrd="0" destOrd="1" presId="urn:microsoft.com/office/officeart/2005/8/layout/hList1"/>
    <dgm:cxn modelId="{8F28EAC5-91C2-4692-8A9A-6E8C17892BE5}" srcId="{5E13834A-8AE5-4753-92C4-166AC4E8786B}" destId="{D2F67A3C-60E9-42B9-BA3D-1E6C7A1BA840}" srcOrd="5" destOrd="0" parTransId="{959526DE-F498-4CE2-96FB-140746B65931}" sibTransId="{39610286-80D9-4EFE-9C2A-0A5CF741F875}"/>
    <dgm:cxn modelId="{15B3475C-B8A3-456C-8E0A-9B7CEE479A4D}" type="presOf" srcId="{D2F67A3C-60E9-42B9-BA3D-1E6C7A1BA840}" destId="{63785A89-F805-4823-9AC8-984A49DD16EB}" srcOrd="0" destOrd="5" presId="urn:microsoft.com/office/officeart/2005/8/layout/hList1"/>
    <dgm:cxn modelId="{F6FA0C59-2A05-4F51-87FA-A1B53E6632EA}" type="presOf" srcId="{5E13834A-8AE5-4753-92C4-166AC4E8786B}" destId="{52D631B9-3100-4CA6-ADFE-A261D2E49DA3}" srcOrd="0" destOrd="0" presId="urn:microsoft.com/office/officeart/2005/8/layout/hList1"/>
    <dgm:cxn modelId="{4C56D825-AA1D-4A25-A26A-EB8D646B055D}" srcId="{5E13834A-8AE5-4753-92C4-166AC4E8786B}" destId="{F6959DE4-B9A0-4F2F-BCF2-33AAB1A84986}" srcOrd="0" destOrd="0" parTransId="{04AC8C10-B258-4EDF-ABE6-EC81265E5839}" sibTransId="{1F960582-5C15-4F28-AB75-431C0FB64845}"/>
    <dgm:cxn modelId="{5E0529A4-0A7B-4F98-B418-7FA1BCA92EF7}" srcId="{CF55D8E3-8CC9-4DDC-BDCF-C41233E0C0A4}" destId="{615B2AB6-1149-4035-9B9D-A067D09E91A6}" srcOrd="1" destOrd="0" parTransId="{E4466D11-FAC9-4B9E-944C-117F4B32C5C9}" sibTransId="{96E3BD47-D04C-446A-8764-F377C7F71A16}"/>
    <dgm:cxn modelId="{8AE9FC8C-D1B5-40CC-9352-2BBB05A43CF4}" type="presOf" srcId="{DA7B26C6-8DAC-493E-AF80-223CB0523C3C}" destId="{66B3ADA6-3B57-455D-B6F1-2F62AC8450EB}" srcOrd="0" destOrd="0" presId="urn:microsoft.com/office/officeart/2005/8/layout/hList1"/>
    <dgm:cxn modelId="{E0D0BCB5-875E-4045-915A-26FE6691657E}" srcId="{CF55D8E3-8CC9-4DDC-BDCF-C41233E0C0A4}" destId="{5A93053B-6126-42BA-B6C0-BA26ACDAFEBF}" srcOrd="0" destOrd="0" parTransId="{CA28E6D5-C635-4A7B-8BA9-C70367318055}" sibTransId="{A7824BE9-39DF-4832-8D04-F7FE88DBF34E}"/>
    <dgm:cxn modelId="{814DA574-0988-4455-9D93-92B3F8AADC10}" srcId="{3479D8D4-02E6-41F3-8164-6923664DF7E0}" destId="{7C696D43-4058-4896-84C1-F41A962F5DE0}" srcOrd="0" destOrd="0" parTransId="{D4ABF58B-0D78-4332-A564-3860263DF9A4}" sibTransId="{445AC84D-B886-4E66-BD09-B780234F44B4}"/>
    <dgm:cxn modelId="{FB6AB1F7-CF72-4A40-BAE8-9B291864857B}" srcId="{5E13834A-8AE5-4753-92C4-166AC4E8786B}" destId="{51F1B4F0-13F9-41EA-B77E-CEC2F3E39E92}" srcOrd="2" destOrd="0" parTransId="{5729EDCB-58AE-4ED2-BB02-1CE20FED20F3}" sibTransId="{54CA746B-9DC7-472C-A563-EE9DBECB020C}"/>
    <dgm:cxn modelId="{EA29EFB6-5700-40DD-BF30-21EDC027DFBC}" srcId="{DA7B26C6-8DAC-493E-AF80-223CB0523C3C}" destId="{CF55D8E3-8CC9-4DDC-BDCF-C41233E0C0A4}" srcOrd="1" destOrd="0" parTransId="{16B1A285-26E9-4DD5-AE47-8E09A41BE8C7}" sibTransId="{CDB12278-E37A-4419-B09C-D7FA9CDBFA57}"/>
    <dgm:cxn modelId="{DA0E8C7C-65FA-42A2-97E9-782F5929E8FA}" srcId="{3479D8D4-02E6-41F3-8164-6923664DF7E0}" destId="{225EF3CC-C933-4500-BEB5-905C8A40FF0C}" srcOrd="2" destOrd="0" parTransId="{B7838B1C-1E08-4137-855D-EC3BE301F2EC}" sibTransId="{7BEC66DC-8424-4DDE-A9FD-C384392C0575}"/>
    <dgm:cxn modelId="{FE157853-FF9F-45D7-8211-BD0415629333}" srcId="{5E13834A-8AE5-4753-92C4-166AC4E8786B}" destId="{F1FF3EE0-608E-422D-A269-1C3F351176DD}" srcOrd="9" destOrd="0" parTransId="{BE4BA48D-DFF1-4BF6-AA50-45F1CB9D900D}" sibTransId="{83729ECF-9637-4004-B89E-993476122E24}"/>
    <dgm:cxn modelId="{6BBEE7CD-B67D-4E53-A58B-7D277206DA1A}" type="presOf" srcId="{557291CA-EB8C-4FFC-ACE2-C4EAC6712E3D}" destId="{01EDF349-1EE8-4AD5-8078-BBCC514B0B83}" srcOrd="0" destOrd="1" presId="urn:microsoft.com/office/officeart/2005/8/layout/hList1"/>
    <dgm:cxn modelId="{CF8D9049-8240-48AD-AC7E-09E6A54015FA}" srcId="{5E13834A-8AE5-4753-92C4-166AC4E8786B}" destId="{803836A0-BEAE-442B-B2E1-99F23D66A532}" srcOrd="6" destOrd="0" parTransId="{8191B358-1C60-4ED7-82B6-53B97DA57253}" sibTransId="{BB440D21-ACDF-419E-94FA-429F494B51FF}"/>
    <dgm:cxn modelId="{295A061B-3DF4-487B-A64F-EA4FE617289B}" srcId="{DA7B26C6-8DAC-493E-AF80-223CB0523C3C}" destId="{3479D8D4-02E6-41F3-8164-6923664DF7E0}" srcOrd="0" destOrd="0" parTransId="{C510512F-3999-4F3E-989A-02D27A4E50EC}" sibTransId="{E589AE3C-E80E-4EC6-BF29-99B12AE08270}"/>
    <dgm:cxn modelId="{70572B09-91E4-4B25-8A5A-C70D62980E55}" srcId="{5E13834A-8AE5-4753-92C4-166AC4E8786B}" destId="{127B124E-D5E1-468B-AC62-6F5CC816700B}" srcOrd="3" destOrd="0" parTransId="{EE4890AE-436F-42D9-82CB-CB45D5C6B1FB}" sibTransId="{DBD2EE18-1E33-497E-8808-7A2930282346}"/>
    <dgm:cxn modelId="{4FE69EB0-1D7B-4C53-B1CF-CF6891ED5746}" srcId="{DA7B26C6-8DAC-493E-AF80-223CB0523C3C}" destId="{5E13834A-8AE5-4753-92C4-166AC4E8786B}" srcOrd="2" destOrd="0" parTransId="{BA9D2AFD-37A3-461B-92CB-EBD6A5801A38}" sibTransId="{17F4E919-4EDE-468E-9244-F19D6F0950EA}"/>
    <dgm:cxn modelId="{4FFD48B9-B895-4214-956C-69CC13EDC9DD}" type="presOf" srcId="{225EF3CC-C933-4500-BEB5-905C8A40FF0C}" destId="{01EDF349-1EE8-4AD5-8078-BBCC514B0B83}" srcOrd="0" destOrd="2" presId="urn:microsoft.com/office/officeart/2005/8/layout/hList1"/>
    <dgm:cxn modelId="{AA538453-0DC2-44AD-BBAA-E7A65BCA6753}" type="presOf" srcId="{4828F067-96B5-45A8-AB1F-4CFBEF212C31}" destId="{63785A89-F805-4823-9AC8-984A49DD16EB}" srcOrd="0" destOrd="4" presId="urn:microsoft.com/office/officeart/2005/8/layout/hList1"/>
    <dgm:cxn modelId="{C2DA088E-0A91-4D3D-B983-5FCB961E0EC4}" type="presOf" srcId="{7C696D43-4058-4896-84C1-F41A962F5DE0}" destId="{01EDF349-1EE8-4AD5-8078-BBCC514B0B83}" srcOrd="0" destOrd="0" presId="urn:microsoft.com/office/officeart/2005/8/layout/hList1"/>
    <dgm:cxn modelId="{FFEE852F-4E51-4CDD-B944-FC8D70B57DA7}" type="presOf" srcId="{8876EEFD-C432-4CAD-BAD2-010D104557B0}" destId="{01EDF349-1EE8-4AD5-8078-BBCC514B0B83}" srcOrd="0" destOrd="3" presId="urn:microsoft.com/office/officeart/2005/8/layout/hList1"/>
    <dgm:cxn modelId="{84C4F009-5084-494A-A8CE-A3E1A0705C25}" srcId="{5E13834A-8AE5-4753-92C4-166AC4E8786B}" destId="{F558E6D1-EF36-47F6-AA65-BF510841DACF}" srcOrd="1" destOrd="0" parTransId="{67B7CF54-0185-4843-990F-C9F4E9CCBFAF}" sibTransId="{6F27FAC1-363A-4802-8328-0D920CA286FB}"/>
    <dgm:cxn modelId="{669084E7-C43F-4B51-9449-690DDEBD27BA}" type="presOf" srcId="{F6959DE4-B9A0-4F2F-BCF2-33AAB1A84986}" destId="{63785A89-F805-4823-9AC8-984A49DD16EB}" srcOrd="0" destOrd="0" presId="urn:microsoft.com/office/officeart/2005/8/layout/hList1"/>
    <dgm:cxn modelId="{B0DBB544-9C10-4FB6-A6B9-828F8763D5AE}" type="presOf" srcId="{51F1B4F0-13F9-41EA-B77E-CEC2F3E39E92}" destId="{63785A89-F805-4823-9AC8-984A49DD16EB}" srcOrd="0" destOrd="2" presId="urn:microsoft.com/office/officeart/2005/8/layout/hList1"/>
    <dgm:cxn modelId="{E3923239-DF02-4ED3-A234-4BD8E313B977}" type="presOf" srcId="{CF55D8E3-8CC9-4DDC-BDCF-C41233E0C0A4}" destId="{59483E85-F00A-4736-8072-0C37E742D0D5}" srcOrd="0" destOrd="0" presId="urn:microsoft.com/office/officeart/2005/8/layout/hList1"/>
    <dgm:cxn modelId="{3DBB6657-1C98-422D-91F3-07AAE46AC0A3}" type="presOf" srcId="{5A93053B-6126-42BA-B6C0-BA26ACDAFEBF}" destId="{C656FDAC-A002-4174-8943-BAA73CD97DB6}" srcOrd="0" destOrd="0" presId="urn:microsoft.com/office/officeart/2005/8/layout/hList1"/>
    <dgm:cxn modelId="{15E502BF-3020-420A-B3F4-78D085674A04}" type="presOf" srcId="{A54F0E9C-DDAE-4C1E-988A-4006FDCCF5AD}" destId="{63785A89-F805-4823-9AC8-984A49DD16EB}" srcOrd="0" destOrd="8" presId="urn:microsoft.com/office/officeart/2005/8/layout/hList1"/>
    <dgm:cxn modelId="{763F0B49-D1A7-4176-A043-94A85631885F}" type="presOf" srcId="{127B124E-D5E1-468B-AC62-6F5CC816700B}" destId="{63785A89-F805-4823-9AC8-984A49DD16EB}" srcOrd="0" destOrd="3" presId="urn:microsoft.com/office/officeart/2005/8/layout/hList1"/>
    <dgm:cxn modelId="{F9166320-8431-48F0-B019-F87F77DFEDE4}" srcId="{5E13834A-8AE5-4753-92C4-166AC4E8786B}" destId="{4A59854C-AE88-43FE-A4B3-FAF974F08C10}" srcOrd="7" destOrd="0" parTransId="{5A9979A9-DB07-462C-BD52-1DD65332DFD8}" sibTransId="{3FB068B1-1982-4F21-BDBF-E9808EAD4550}"/>
    <dgm:cxn modelId="{96BE5CF6-6DC4-4333-9073-7CA285F890AF}" srcId="{5E13834A-8AE5-4753-92C4-166AC4E8786B}" destId="{4828F067-96B5-45A8-AB1F-4CFBEF212C31}" srcOrd="4" destOrd="0" parTransId="{7E5C13E5-93B8-44A7-BB43-1C6E7B3F9558}" sibTransId="{972A4BD3-323A-479F-9FB8-51CFFA864ED6}"/>
    <dgm:cxn modelId="{602E296F-428C-429F-A64B-CA8DFC13EDCE}" type="presOf" srcId="{F1FF3EE0-608E-422D-A269-1C3F351176DD}" destId="{63785A89-F805-4823-9AC8-984A49DD16EB}" srcOrd="0" destOrd="9" presId="urn:microsoft.com/office/officeart/2005/8/layout/hList1"/>
    <dgm:cxn modelId="{7666B873-E93D-48EC-A88B-1AC7F8DA738D}" type="presOf" srcId="{3479D8D4-02E6-41F3-8164-6923664DF7E0}" destId="{A78D0417-44DB-4E75-9C23-723BAC9607F4}" srcOrd="0" destOrd="0" presId="urn:microsoft.com/office/officeart/2005/8/layout/hList1"/>
    <dgm:cxn modelId="{5EB1BA83-6663-49BB-A402-FA34DB730F7F}" type="presOf" srcId="{2EE84810-EC85-4FC8-A59C-A87CA7E0DFBC}" destId="{63785A89-F805-4823-9AC8-984A49DD16EB}" srcOrd="0" destOrd="10" presId="urn:microsoft.com/office/officeart/2005/8/layout/hList1"/>
    <dgm:cxn modelId="{559422FD-8EF6-4813-8909-969F9983F5F4}" srcId="{5E13834A-8AE5-4753-92C4-166AC4E8786B}" destId="{A54F0E9C-DDAE-4C1E-988A-4006FDCCF5AD}" srcOrd="8" destOrd="0" parTransId="{7BAF68EC-1921-4113-A712-C86DF4CDE41B}" sibTransId="{7E720944-3724-47CF-96CD-3E3A732DA5D0}"/>
    <dgm:cxn modelId="{4D81B087-7512-4E73-BCBF-C00595D61072}" srcId="{5E13834A-8AE5-4753-92C4-166AC4E8786B}" destId="{2EE84810-EC85-4FC8-A59C-A87CA7E0DFBC}" srcOrd="10" destOrd="0" parTransId="{39323067-8E88-4E59-966D-040F201C52BC}" sibTransId="{FA2786C3-A5EA-4ABF-9FF3-F86778FD7740}"/>
    <dgm:cxn modelId="{A4DB663C-0287-4CE5-969C-A961030C46A1}" srcId="{3479D8D4-02E6-41F3-8164-6923664DF7E0}" destId="{8876EEFD-C432-4CAD-BAD2-010D104557B0}" srcOrd="3" destOrd="0" parTransId="{F9B8AA85-BFB0-4FE1-96E6-7AD1F261A285}" sibTransId="{E0A0FA91-4C97-4DD4-AAB5-A195C7C89219}"/>
    <dgm:cxn modelId="{60EABF87-8B9A-4560-BC7C-940F5ABF1112}" srcId="{3479D8D4-02E6-41F3-8164-6923664DF7E0}" destId="{557291CA-EB8C-4FFC-ACE2-C4EAC6712E3D}" srcOrd="1" destOrd="0" parTransId="{1FA68937-428F-4099-B439-EE0BAA81A261}" sibTransId="{8761E2EC-C100-4686-8601-8FC28F5075DB}"/>
    <dgm:cxn modelId="{DF7BF175-2B25-4140-901D-34DC44B14186}" type="presOf" srcId="{803836A0-BEAE-442B-B2E1-99F23D66A532}" destId="{63785A89-F805-4823-9AC8-984A49DD16EB}" srcOrd="0" destOrd="6" presId="urn:microsoft.com/office/officeart/2005/8/layout/hList1"/>
    <dgm:cxn modelId="{48A6D319-844B-466C-98FB-3AC06DBAE0D1}" type="presOf" srcId="{4A59854C-AE88-43FE-A4B3-FAF974F08C10}" destId="{63785A89-F805-4823-9AC8-984A49DD16EB}" srcOrd="0" destOrd="7" presId="urn:microsoft.com/office/officeart/2005/8/layout/hList1"/>
    <dgm:cxn modelId="{1E08B06D-1C36-4CF9-9D14-09849EA7F09A}" type="presOf" srcId="{615B2AB6-1149-4035-9B9D-A067D09E91A6}" destId="{C656FDAC-A002-4174-8943-BAA73CD97DB6}" srcOrd="0" destOrd="1" presId="urn:microsoft.com/office/officeart/2005/8/layout/hList1"/>
    <dgm:cxn modelId="{1F67D107-D640-4804-A365-DEE703543038}" type="presParOf" srcId="{66B3ADA6-3B57-455D-B6F1-2F62AC8450EB}" destId="{74983480-CDE5-4F63-8C0E-973A83F159DE}" srcOrd="0" destOrd="0" presId="urn:microsoft.com/office/officeart/2005/8/layout/hList1"/>
    <dgm:cxn modelId="{BC713BEE-EE9C-42D2-AF49-387D7EB3CC2F}" type="presParOf" srcId="{74983480-CDE5-4F63-8C0E-973A83F159DE}" destId="{A78D0417-44DB-4E75-9C23-723BAC9607F4}" srcOrd="0" destOrd="0" presId="urn:microsoft.com/office/officeart/2005/8/layout/hList1"/>
    <dgm:cxn modelId="{BBED202C-11B4-4AB9-9398-3FA23A30E2A4}" type="presParOf" srcId="{74983480-CDE5-4F63-8C0E-973A83F159DE}" destId="{01EDF349-1EE8-4AD5-8078-BBCC514B0B83}" srcOrd="1" destOrd="0" presId="urn:microsoft.com/office/officeart/2005/8/layout/hList1"/>
    <dgm:cxn modelId="{5D1FFE41-4F7D-4F2C-9C13-F6A8C88AFA1F}" type="presParOf" srcId="{66B3ADA6-3B57-455D-B6F1-2F62AC8450EB}" destId="{C7A86E51-4884-4571-A35F-B72F3661C94B}" srcOrd="1" destOrd="0" presId="urn:microsoft.com/office/officeart/2005/8/layout/hList1"/>
    <dgm:cxn modelId="{D1AA7DBD-3A39-49E3-BE99-51F81BB863BB}" type="presParOf" srcId="{66B3ADA6-3B57-455D-B6F1-2F62AC8450EB}" destId="{FDA3CFBC-C9B2-469A-8BDC-975296E06C27}" srcOrd="2" destOrd="0" presId="urn:microsoft.com/office/officeart/2005/8/layout/hList1"/>
    <dgm:cxn modelId="{A0E3A822-70B2-478F-92F1-F52CB6CD3CFB}" type="presParOf" srcId="{FDA3CFBC-C9B2-469A-8BDC-975296E06C27}" destId="{59483E85-F00A-4736-8072-0C37E742D0D5}" srcOrd="0" destOrd="0" presId="urn:microsoft.com/office/officeart/2005/8/layout/hList1"/>
    <dgm:cxn modelId="{D17D3543-9B5A-4AD0-AB9E-7F74AF2CB86B}" type="presParOf" srcId="{FDA3CFBC-C9B2-469A-8BDC-975296E06C27}" destId="{C656FDAC-A002-4174-8943-BAA73CD97DB6}" srcOrd="1" destOrd="0" presId="urn:microsoft.com/office/officeart/2005/8/layout/hList1"/>
    <dgm:cxn modelId="{EA853016-95F7-4DC8-A82E-01CEEA21770F}" type="presParOf" srcId="{66B3ADA6-3B57-455D-B6F1-2F62AC8450EB}" destId="{E380F650-427E-4699-9C23-8C936AD5ED5E}" srcOrd="3" destOrd="0" presId="urn:microsoft.com/office/officeart/2005/8/layout/hList1"/>
    <dgm:cxn modelId="{E0128583-81C5-41AE-B388-5E3B3B8FDC18}" type="presParOf" srcId="{66B3ADA6-3B57-455D-B6F1-2F62AC8450EB}" destId="{948EC69C-F785-40A4-BECC-5D259E3FDB24}" srcOrd="4" destOrd="0" presId="urn:microsoft.com/office/officeart/2005/8/layout/hList1"/>
    <dgm:cxn modelId="{7645D09A-4FAC-4A26-8657-9A14BB53E995}" type="presParOf" srcId="{948EC69C-F785-40A4-BECC-5D259E3FDB24}" destId="{52D631B9-3100-4CA6-ADFE-A261D2E49DA3}" srcOrd="0" destOrd="0" presId="urn:microsoft.com/office/officeart/2005/8/layout/hList1"/>
    <dgm:cxn modelId="{454DE79E-C763-4484-855A-9317DD6F6EBF}" type="presParOf" srcId="{948EC69C-F785-40A4-BECC-5D259E3FDB24}" destId="{63785A89-F805-4823-9AC8-984A49DD16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8AD58-693D-4DA6-9473-1279DE676961}">
      <dsp:nvSpPr>
        <dsp:cNvPr id="0" name=""/>
        <dsp:cNvSpPr/>
      </dsp:nvSpPr>
      <dsp:spPr>
        <a:xfrm>
          <a:off x="776608" y="1614262"/>
          <a:ext cx="3106045" cy="27150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E também...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Etc...</a:t>
          </a:r>
          <a:endParaRPr lang="pt-BR" sz="1400" kern="1200" dirty="0"/>
        </a:p>
      </dsp:txBody>
      <dsp:txXfrm>
        <a:off x="1553119" y="2021523"/>
        <a:ext cx="1514197" cy="1900552"/>
      </dsp:txXfrm>
    </dsp:sp>
    <dsp:sp modelId="{778DD528-93E3-4209-8464-F085DBCBDA4A}">
      <dsp:nvSpPr>
        <dsp:cNvPr id="0" name=""/>
        <dsp:cNvSpPr/>
      </dsp:nvSpPr>
      <dsp:spPr>
        <a:xfrm>
          <a:off x="97" y="2195288"/>
          <a:ext cx="1553022" cy="1553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Educação Inclusiva</a:t>
          </a:r>
          <a:endParaRPr lang="pt-BR" sz="2100" kern="1200" dirty="0"/>
        </a:p>
      </dsp:txBody>
      <dsp:txXfrm>
        <a:off x="227532" y="2422723"/>
        <a:ext cx="1098152" cy="1098152"/>
      </dsp:txXfrm>
    </dsp:sp>
    <dsp:sp modelId="{F955C59B-55AE-4B9E-B591-B7D4685DC831}">
      <dsp:nvSpPr>
        <dsp:cNvPr id="0" name=""/>
        <dsp:cNvSpPr/>
      </dsp:nvSpPr>
      <dsp:spPr>
        <a:xfrm>
          <a:off x="4853293" y="1614262"/>
          <a:ext cx="3106045" cy="27150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Compreender e respeitar as especificidades de cada estudante em relação à maneira e ao tempo necessário para que o aprendizado se efetive. </a:t>
          </a:r>
          <a:endParaRPr lang="pt-BR" sz="1400" kern="1200" dirty="0"/>
        </a:p>
      </dsp:txBody>
      <dsp:txXfrm>
        <a:off x="5629804" y="2021523"/>
        <a:ext cx="1514197" cy="1900552"/>
      </dsp:txXfrm>
    </dsp:sp>
    <dsp:sp modelId="{018F3FE4-54E8-4BE1-BED8-EA2EC6958F22}">
      <dsp:nvSpPr>
        <dsp:cNvPr id="0" name=""/>
        <dsp:cNvSpPr/>
      </dsp:nvSpPr>
      <dsp:spPr>
        <a:xfrm>
          <a:off x="4076781" y="2195288"/>
          <a:ext cx="1553022" cy="1553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Educação para todos</a:t>
          </a:r>
          <a:endParaRPr lang="pt-BR" sz="2100" kern="1200" dirty="0"/>
        </a:p>
      </dsp:txBody>
      <dsp:txXfrm>
        <a:off x="4304216" y="2422723"/>
        <a:ext cx="1098152" cy="1098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D0417-44DB-4E75-9C23-723BAC9607F4}">
      <dsp:nvSpPr>
        <dsp:cNvPr id="0" name=""/>
        <dsp:cNvSpPr/>
      </dsp:nvSpPr>
      <dsp:spPr>
        <a:xfrm>
          <a:off x="4245" y="42981"/>
          <a:ext cx="2780135" cy="893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Coleta de dados</a:t>
          </a:r>
          <a:endParaRPr lang="pt-BR" sz="2200" kern="1200" dirty="0"/>
        </a:p>
      </dsp:txBody>
      <dsp:txXfrm>
        <a:off x="4245" y="42981"/>
        <a:ext cx="2780135" cy="893711"/>
      </dsp:txXfrm>
    </dsp:sp>
    <dsp:sp modelId="{01EDF349-1EE8-4AD5-8078-BBCC514B0B83}">
      <dsp:nvSpPr>
        <dsp:cNvPr id="0" name=""/>
        <dsp:cNvSpPr/>
      </dsp:nvSpPr>
      <dsp:spPr>
        <a:xfrm>
          <a:off x="7685" y="936693"/>
          <a:ext cx="2773254" cy="32545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Conhecer a população alvo/Censo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Projetos em desenvolvimento/ andamento – ADM Central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Ações, projetos ou programas sobre a temática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Questionário</a:t>
          </a:r>
          <a:endParaRPr lang="pt-BR" sz="1800" kern="1200" dirty="0"/>
        </a:p>
      </dsp:txBody>
      <dsp:txXfrm>
        <a:off x="7685" y="936693"/>
        <a:ext cx="2773254" cy="3254513"/>
      </dsp:txXfrm>
    </dsp:sp>
    <dsp:sp modelId="{59483E85-F00A-4736-8072-0C37E742D0D5}">
      <dsp:nvSpPr>
        <dsp:cNvPr id="0" name=""/>
        <dsp:cNvSpPr/>
      </dsp:nvSpPr>
      <dsp:spPr>
        <a:xfrm>
          <a:off x="3097179" y="42981"/>
          <a:ext cx="2490729" cy="893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Estado da arte</a:t>
          </a:r>
          <a:endParaRPr lang="pt-BR" sz="2200" kern="1200" dirty="0"/>
        </a:p>
      </dsp:txBody>
      <dsp:txXfrm>
        <a:off x="3097179" y="42981"/>
        <a:ext cx="2490729" cy="893711"/>
      </dsp:txXfrm>
    </dsp:sp>
    <dsp:sp modelId="{C656FDAC-A002-4174-8943-BAA73CD97DB6}">
      <dsp:nvSpPr>
        <dsp:cNvPr id="0" name=""/>
        <dsp:cNvSpPr/>
      </dsp:nvSpPr>
      <dsp:spPr>
        <a:xfrm>
          <a:off x="3101458" y="936693"/>
          <a:ext cx="2482172" cy="32545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Situação x Exigências legais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Facilitadores e Barreiras</a:t>
          </a:r>
          <a:endParaRPr lang="pt-BR" sz="1800" kern="1200" dirty="0"/>
        </a:p>
      </dsp:txBody>
      <dsp:txXfrm>
        <a:off x="3101458" y="936693"/>
        <a:ext cx="2482172" cy="3254513"/>
      </dsp:txXfrm>
    </dsp:sp>
    <dsp:sp modelId="{52D631B9-3100-4CA6-ADFE-A261D2E49DA3}">
      <dsp:nvSpPr>
        <dsp:cNvPr id="0" name=""/>
        <dsp:cNvSpPr/>
      </dsp:nvSpPr>
      <dsp:spPr>
        <a:xfrm>
          <a:off x="5904551" y="42981"/>
          <a:ext cx="2836506" cy="893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Princípios</a:t>
          </a:r>
          <a:endParaRPr lang="pt-BR" sz="2200" kern="1200" dirty="0"/>
        </a:p>
      </dsp:txBody>
      <dsp:txXfrm>
        <a:off x="5904551" y="42981"/>
        <a:ext cx="2836506" cy="893711"/>
      </dsp:txXfrm>
    </dsp:sp>
    <dsp:sp modelId="{63785A89-F805-4823-9AC8-984A49DD16EB}">
      <dsp:nvSpPr>
        <dsp:cNvPr id="0" name=""/>
        <dsp:cNvSpPr/>
      </dsp:nvSpPr>
      <dsp:spPr>
        <a:xfrm>
          <a:off x="5900708" y="936693"/>
          <a:ext cx="2844192" cy="32545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Alunos e servidores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Ações coletivas e contínuas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Contemplar acesso, permanência, participação e acompanhamento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Acompanhamento </a:t>
          </a:r>
          <a:r>
            <a:rPr lang="pt-BR" sz="1400" i="1" kern="1200" dirty="0" smtClean="0"/>
            <a:t>in loco</a:t>
          </a:r>
          <a:endParaRPr lang="pt-BR" sz="140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i="0" kern="1200" dirty="0" smtClean="0"/>
            <a:t>Assistência x Assistencialismo</a:t>
          </a:r>
          <a:endParaRPr lang="pt-BR" sz="1400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Caráter multidimensional e interdisciplinar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Rede de colaboradores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Interlocução com outras instituições/órgãos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Núcleo Coordenador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Produção de conhecimento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dirty="0"/>
        </a:p>
      </dsp:txBody>
      <dsp:txXfrm>
        <a:off x="5900708" y="936693"/>
        <a:ext cx="2844192" cy="3254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0.88889</cdr:x>
      <cdr:y>0.21659</cdr:y>
    </cdr:from>
    <cdr:to>
      <cdr:x>0.97479</cdr:x>
      <cdr:y>0.29546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7031874" y="907961"/>
          <a:ext cx="679541" cy="330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 smtClean="0">
              <a:solidFill>
                <a:schemeClr val="tx1"/>
              </a:solidFill>
            </a:rPr>
            <a:t>76%</a:t>
          </a:r>
          <a:endParaRPr lang="pt-BR" sz="1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E6D93-2445-4061-85FC-1481994E56CE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94715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94715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40F86-18B3-4CF0-8406-6B6A085AF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859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2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2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09200-51A6-42EE-8289-E6C74E0D86D4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11275" y="1177925"/>
            <a:ext cx="4235450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532719"/>
            <a:ext cx="5486400" cy="37085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946072"/>
            <a:ext cx="2971800" cy="472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946072"/>
            <a:ext cx="2971800" cy="472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BCD53-A7BB-4950-8D35-7A53338F97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98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F037-ED8E-4A77-BBEB-823F000B10E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55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C31E66-9C40-4473-A71B-2636C9C8EDFD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4B48E8-7AEA-4CAC-A789-8140B45AA2E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72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E66-9C40-4473-A71B-2636C9C8EDFD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48E8-7AEA-4CAC-A789-8140B45AA2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41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E66-9C40-4473-A71B-2636C9C8EDFD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48E8-7AEA-4CAC-A789-8140B45AA2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7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E66-9C40-4473-A71B-2636C9C8EDFD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48E8-7AEA-4CAC-A789-8140B45AA2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73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E66-9C40-4473-A71B-2636C9C8EDFD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48E8-7AEA-4CAC-A789-8140B45AA2E0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23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E66-9C40-4473-A71B-2636C9C8EDFD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48E8-7AEA-4CAC-A789-8140B45AA2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88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E66-9C40-4473-A71B-2636C9C8EDFD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48E8-7AEA-4CAC-A789-8140B45AA2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92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E66-9C40-4473-A71B-2636C9C8EDFD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48E8-7AEA-4CAC-A789-8140B45AA2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47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E66-9C40-4473-A71B-2636C9C8EDFD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48E8-7AEA-4CAC-A789-8140B45AA2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8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E66-9C40-4473-A71B-2636C9C8EDFD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48E8-7AEA-4CAC-A789-8140B45AA2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6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1E66-9C40-4473-A71B-2636C9C8EDFD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48E8-7AEA-4CAC-A789-8140B45AA2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20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FC31E66-9C40-4473-A71B-2636C9C8EDFD}" type="datetimeFigureOut">
              <a:rPr lang="pt-BR" smtClean="0"/>
              <a:t>27/10/2015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4B48E8-7AEA-4CAC-A789-8140B45AA2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48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nai@ufmg.br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Inclusão no Ensino Superior</a:t>
            </a:r>
            <a:endParaRPr lang="pt-BR" sz="40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BR" dirty="0" smtClean="0"/>
              <a:t>Pessoa com deficiência: alcances e desafios</a:t>
            </a:r>
          </a:p>
          <a:p>
            <a:pPr algn="r"/>
            <a:endParaRPr lang="pt-BR" dirty="0"/>
          </a:p>
          <a:p>
            <a:pPr algn="r"/>
            <a:r>
              <a:rPr lang="pt-BR" dirty="0" err="1" smtClean="0"/>
              <a:t>Fonaprace</a:t>
            </a:r>
            <a:r>
              <a:rPr lang="pt-BR" dirty="0" smtClean="0"/>
              <a:t> – Out/2015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" y="332119"/>
            <a:ext cx="7960658" cy="1065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6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6" y="272513"/>
            <a:ext cx="8485094" cy="631400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167254" y="6217182"/>
            <a:ext cx="602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17 UA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8474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120650"/>
              </p:ext>
            </p:extLst>
          </p:nvPr>
        </p:nvGraphicFramePr>
        <p:xfrm>
          <a:off x="215153" y="389964"/>
          <a:ext cx="8713694" cy="6091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960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26711"/>
              </p:ext>
            </p:extLst>
          </p:nvPr>
        </p:nvGraphicFramePr>
        <p:xfrm>
          <a:off x="121023" y="268941"/>
          <a:ext cx="8901953" cy="626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685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478686"/>
              </p:ext>
            </p:extLst>
          </p:nvPr>
        </p:nvGraphicFramePr>
        <p:xfrm>
          <a:off x="228599" y="322729"/>
          <a:ext cx="8727141" cy="627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555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6" y="220756"/>
            <a:ext cx="8794376" cy="663724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845136" y="5112327"/>
            <a:ext cx="436419" cy="96635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829300" y="5143500"/>
            <a:ext cx="218209" cy="2909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260273" y="5143500"/>
            <a:ext cx="477982" cy="93518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19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" y="255494"/>
            <a:ext cx="8511988" cy="62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5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723916"/>
              </p:ext>
            </p:extLst>
          </p:nvPr>
        </p:nvGraphicFramePr>
        <p:xfrm>
          <a:off x="411788" y="363071"/>
          <a:ext cx="8449824" cy="611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929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O que acontece com a Universidade quando se quer ser inclusiva</a:t>
            </a:r>
            <a:r>
              <a:rPr lang="pt-BR" sz="4000" dirty="0" smtClean="0"/>
              <a:t>?</a:t>
            </a:r>
            <a:endParaRPr lang="pt-BR" sz="4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 que maneira os estudantes com deficiência </a:t>
            </a:r>
          </a:p>
          <a:p>
            <a:r>
              <a:rPr lang="pt-BR" dirty="0"/>
              <a:t>transformam a Universidade?</a:t>
            </a:r>
          </a:p>
        </p:txBody>
      </p:sp>
    </p:spTree>
    <p:extLst>
      <p:ext uri="{BB962C8B-B14F-4D97-AF65-F5344CB8AC3E}">
        <p14:creationId xmlns:p14="http://schemas.microsoft.com/office/powerpoint/2010/main" val="65801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6074330"/>
              </p:ext>
            </p:extLst>
          </p:nvPr>
        </p:nvGraphicFramePr>
        <p:xfrm>
          <a:off x="675409" y="509155"/>
          <a:ext cx="795943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705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016329" y="5324704"/>
            <a:ext cx="2115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Relatório  Mundial sobre a  Deficiência – </a:t>
            </a:r>
            <a:r>
              <a:rPr lang="pt-BR" sz="1350" dirty="0" smtClean="0"/>
              <a:t>OMS,2011</a:t>
            </a:r>
            <a:endParaRPr lang="pt-BR" sz="1350" dirty="0"/>
          </a:p>
        </p:txBody>
      </p:sp>
      <p:sp>
        <p:nvSpPr>
          <p:cNvPr id="3" name="Retângulo 2"/>
          <p:cNvSpPr/>
          <p:nvPr/>
        </p:nvSpPr>
        <p:spPr>
          <a:xfrm>
            <a:off x="2899411" y="868609"/>
            <a:ext cx="2897747" cy="88864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Deficiência</a:t>
            </a:r>
            <a:r>
              <a:rPr lang="pt-BR" sz="2400" dirty="0">
                <a:solidFill>
                  <a:schemeClr val="tx1"/>
                </a:solidFill>
              </a:rPr>
              <a:t> faz parte da condição humana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2161999" y="2402648"/>
            <a:ext cx="4835149" cy="272640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Tw Cen MT"/>
              <a:buChar char=" "/>
            </a:pPr>
            <a:r>
              <a:rPr lang="pt-BR" altLang="pt-BR" sz="2400" dirty="0" smtClean="0">
                <a:solidFill>
                  <a:schemeClr val="tx1"/>
                </a:solidFill>
              </a:rPr>
              <a:t>“ Resulta </a:t>
            </a:r>
            <a:r>
              <a:rPr lang="pt-BR" altLang="pt-BR" sz="2400" dirty="0">
                <a:solidFill>
                  <a:schemeClr val="tx1"/>
                </a:solidFill>
              </a:rPr>
              <a:t>da </a:t>
            </a:r>
            <a:r>
              <a:rPr lang="pt-BR" altLang="pt-BR" sz="2400" dirty="0">
                <a:solidFill>
                  <a:srgbClr val="FF0000"/>
                </a:solidFill>
              </a:rPr>
              <a:t>interação</a:t>
            </a:r>
            <a:r>
              <a:rPr lang="pt-BR" altLang="pt-BR" sz="2400" dirty="0">
                <a:solidFill>
                  <a:schemeClr val="tx1"/>
                </a:solidFill>
              </a:rPr>
              <a:t> entre pessoas com deficiência e </a:t>
            </a:r>
            <a:r>
              <a:rPr lang="pt-BR" altLang="pt-BR" sz="2400" dirty="0">
                <a:solidFill>
                  <a:srgbClr val="FF0000"/>
                </a:solidFill>
              </a:rPr>
              <a:t>barreiras</a:t>
            </a:r>
            <a:r>
              <a:rPr lang="pt-BR" altLang="pt-BR" sz="2400" dirty="0">
                <a:solidFill>
                  <a:schemeClr val="tx1"/>
                </a:solidFill>
              </a:rPr>
              <a:t> comportamentais e ambientais que impedem sua participação plena e eficaz na sociedade de forma igualitária</a:t>
            </a:r>
            <a:r>
              <a:rPr lang="pt-BR" altLang="pt-BR" sz="2400" dirty="0" smtClean="0">
                <a:solidFill>
                  <a:schemeClr val="tx1"/>
                </a:solidFill>
              </a:rPr>
              <a:t>”.</a:t>
            </a:r>
            <a:endParaRPr lang="pt-BR" alt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Inclusão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2400" dirty="0" smtClean="0"/>
              <a:t>Processo compartilhado com o objetivo de equacionar problemas, decidir sobre soluções e efetivar a equiparação de oportunidades para todos.</a:t>
            </a:r>
          </a:p>
          <a:p>
            <a:endParaRPr lang="pt-BR" dirty="0" smtClean="0"/>
          </a:p>
          <a:p>
            <a:r>
              <a:rPr lang="pt-BR" sz="2400" dirty="0" smtClean="0"/>
              <a:t>Inclusão no contexto educacional</a:t>
            </a:r>
          </a:p>
          <a:p>
            <a:pPr lvl="1"/>
            <a:r>
              <a:rPr lang="pt-BR" sz="2000" dirty="0" smtClean="0"/>
              <a:t>Aluno com deficiência</a:t>
            </a:r>
          </a:p>
          <a:p>
            <a:pPr lvl="1"/>
            <a:r>
              <a:rPr lang="pt-BR" sz="2000" dirty="0" smtClean="0"/>
              <a:t>Ensino superior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537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Universidade para todos</a:t>
            </a:r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400" dirty="0" smtClean="0"/>
              <a:t>Identificar barreiras e facilitadores</a:t>
            </a:r>
          </a:p>
          <a:p>
            <a:endParaRPr lang="pt-BR" sz="2400" dirty="0" smtClean="0"/>
          </a:p>
          <a:p>
            <a:r>
              <a:rPr lang="pt-BR" sz="2400" dirty="0" smtClean="0"/>
              <a:t>Ações </a:t>
            </a:r>
            <a:r>
              <a:rPr lang="pt-BR" sz="2400" dirty="0"/>
              <a:t>que promovam  o </a:t>
            </a:r>
            <a:r>
              <a:rPr lang="pt-BR" sz="2400" dirty="0">
                <a:solidFill>
                  <a:srgbClr val="FF0000"/>
                </a:solidFill>
              </a:rPr>
              <a:t>acesso, a permanência, a participação e pertencimento</a:t>
            </a:r>
            <a:r>
              <a:rPr lang="pt-BR" sz="2400" dirty="0"/>
              <a:t>.</a:t>
            </a:r>
          </a:p>
          <a:p>
            <a:endParaRPr lang="pt-BR" sz="2400" dirty="0" smtClean="0"/>
          </a:p>
          <a:p>
            <a:r>
              <a:rPr lang="pt-BR" sz="2400" dirty="0" smtClean="0">
                <a:solidFill>
                  <a:srgbClr val="FF0000"/>
                </a:solidFill>
              </a:rPr>
              <a:t>Mudar</a:t>
            </a:r>
            <a:r>
              <a:rPr lang="pt-BR" sz="2400" dirty="0" smtClean="0"/>
              <a:t> espaços, tempos, relações, procedimentos, processos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4715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Desafios</a:t>
            </a:r>
            <a:endParaRPr lang="pt-BR" sz="44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Acesso, permanência e participação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56502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Refletir </a:t>
            </a:r>
            <a:r>
              <a:rPr lang="pt-BR" dirty="0"/>
              <a:t>sobre os níveis fundamental e médio do </a:t>
            </a:r>
            <a:r>
              <a:rPr lang="pt-BR" dirty="0" smtClean="0"/>
              <a:t>ensino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primeiras </a:t>
            </a:r>
            <a:r>
              <a:rPr lang="pt-BR" dirty="0"/>
              <a:t>barreiras que se interpõem à escolarização dessa população. </a:t>
            </a:r>
          </a:p>
          <a:p>
            <a:pPr lvl="1"/>
            <a:r>
              <a:rPr lang="pt-BR" dirty="0" smtClean="0"/>
              <a:t>Infraestrutura física, de equipamentos e de pessoal. </a:t>
            </a:r>
          </a:p>
          <a:p>
            <a:r>
              <a:rPr lang="pt-BR" dirty="0" smtClean="0"/>
              <a:t>Número </a:t>
            </a:r>
            <a:r>
              <a:rPr lang="pt-BR" dirty="0"/>
              <a:t>de professores com formação em educação </a:t>
            </a:r>
            <a:r>
              <a:rPr lang="pt-BR" dirty="0" smtClean="0"/>
              <a:t>especial:</a:t>
            </a:r>
          </a:p>
          <a:p>
            <a:pPr lvl="1"/>
            <a:r>
              <a:rPr lang="pt-BR" dirty="0" smtClean="0"/>
              <a:t>2003 = 3.691 </a:t>
            </a:r>
            <a:r>
              <a:rPr lang="pt-BR" dirty="0"/>
              <a:t>docentes </a:t>
            </a:r>
            <a:endParaRPr lang="pt-BR" dirty="0" smtClean="0"/>
          </a:p>
          <a:p>
            <a:pPr lvl="1"/>
            <a:r>
              <a:rPr lang="pt-BR" dirty="0" smtClean="0"/>
              <a:t>2014 =  97.459 docentes</a:t>
            </a:r>
          </a:p>
          <a:p>
            <a:r>
              <a:rPr lang="pt-BR" dirty="0"/>
              <a:t>Papel das IFES na formação de </a:t>
            </a:r>
            <a:r>
              <a:rPr lang="pt-BR" dirty="0" smtClean="0"/>
              <a:t>professores e educação continuada</a:t>
            </a:r>
            <a:endParaRPr lang="pt-BR" dirty="0"/>
          </a:p>
          <a:p>
            <a:r>
              <a:rPr lang="pt-BR" dirty="0" smtClean="0">
                <a:solidFill>
                  <a:srgbClr val="FF0000"/>
                </a:solidFill>
              </a:rPr>
              <a:t>UFMG: 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80396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Acessibilidade nos processo seletivos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Formul</a:t>
            </a:r>
            <a:r>
              <a:rPr lang="pt-BR" dirty="0"/>
              <a:t>á</a:t>
            </a:r>
            <a:r>
              <a:rPr lang="pt-BR" dirty="0" smtClean="0"/>
              <a:t>rio de inscrição com </a:t>
            </a:r>
            <a:r>
              <a:rPr lang="pt-BR" dirty="0"/>
              <a:t>campos específicos para que o candidato com deficiência informe os recursos de acessibilidade e de tecnologia </a:t>
            </a:r>
            <a:r>
              <a:rPr lang="pt-BR" dirty="0" err="1"/>
              <a:t>assistiva</a:t>
            </a:r>
            <a:r>
              <a:rPr lang="pt-BR" dirty="0"/>
              <a:t> necessários para sua </a:t>
            </a:r>
            <a:r>
              <a:rPr lang="pt-BR" dirty="0" smtClean="0"/>
              <a:t>participação</a:t>
            </a:r>
            <a:endParaRPr lang="pt-BR" sz="1800" dirty="0"/>
          </a:p>
          <a:p>
            <a:r>
              <a:rPr lang="pt-BR" dirty="0" smtClean="0"/>
              <a:t>Provas </a:t>
            </a:r>
            <a:r>
              <a:rPr lang="pt-BR" dirty="0"/>
              <a:t>em formatos acessíveis para atendimento às necessidades específicas do candidato com </a:t>
            </a:r>
            <a:r>
              <a:rPr lang="pt-BR" dirty="0" smtClean="0"/>
              <a:t>deficiência</a:t>
            </a:r>
            <a:endParaRPr lang="pt-BR" sz="1800" dirty="0"/>
          </a:p>
          <a:p>
            <a:r>
              <a:rPr lang="pt-BR" dirty="0" smtClean="0"/>
              <a:t>Recursos </a:t>
            </a:r>
            <a:r>
              <a:rPr lang="pt-BR" dirty="0"/>
              <a:t>de acessibilidade e de tecnologia </a:t>
            </a:r>
            <a:r>
              <a:rPr lang="pt-BR" dirty="0" err="1"/>
              <a:t>assistiva</a:t>
            </a:r>
            <a:r>
              <a:rPr lang="pt-BR" dirty="0"/>
              <a:t> </a:t>
            </a:r>
            <a:r>
              <a:rPr lang="pt-BR" dirty="0" smtClean="0"/>
              <a:t>adequados</a:t>
            </a:r>
          </a:p>
          <a:p>
            <a:r>
              <a:rPr lang="pt-BR" dirty="0" smtClean="0"/>
              <a:t>Ampliação do tempo de prova </a:t>
            </a:r>
          </a:p>
          <a:p>
            <a:r>
              <a:rPr lang="pt-BR" dirty="0" smtClean="0"/>
              <a:t>Critérios </a:t>
            </a:r>
            <a:r>
              <a:rPr lang="pt-BR" dirty="0"/>
              <a:t>de avaliação das provas escritas, discursivas ou de redação que considerem a singularidade linguística da pessoa com deficiência, no domínio da modalidade escrita da língua </a:t>
            </a:r>
            <a:r>
              <a:rPr lang="pt-BR" dirty="0" smtClean="0"/>
              <a:t>portuguesa</a:t>
            </a:r>
          </a:p>
        </p:txBody>
      </p:sp>
    </p:spTree>
    <p:extLst>
      <p:ext uri="{BB962C8B-B14F-4D97-AF65-F5344CB8AC3E}">
        <p14:creationId xmlns:p14="http://schemas.microsoft.com/office/powerpoint/2010/main" val="2432789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endParaRPr lang="pt-BR" dirty="0" smtClean="0"/>
          </a:p>
          <a:p>
            <a:r>
              <a:rPr lang="pt-BR" dirty="0" smtClean="0"/>
              <a:t>Políticas </a:t>
            </a:r>
            <a:r>
              <a:rPr lang="pt-BR" dirty="0"/>
              <a:t>de ações </a:t>
            </a:r>
            <a:r>
              <a:rPr lang="pt-BR" dirty="0" smtClean="0"/>
              <a:t>afirmativas </a:t>
            </a:r>
          </a:p>
          <a:p>
            <a:r>
              <a:rPr lang="pt-BR" dirty="0" smtClean="0"/>
              <a:t>Cotas para pessoas com deficiência </a:t>
            </a:r>
          </a:p>
          <a:p>
            <a:pPr lvl="1"/>
            <a:r>
              <a:rPr lang="pt-BR" dirty="0" smtClean="0"/>
              <a:t>Vinte e três IFES possuem </a:t>
            </a:r>
            <a:r>
              <a:rPr lang="pt-BR" dirty="0"/>
              <a:t>algum tipo de ação afirmativa que beneficia pessoas com </a:t>
            </a:r>
            <a:r>
              <a:rPr lang="pt-BR" dirty="0" smtClean="0"/>
              <a:t>deficiência.</a:t>
            </a:r>
          </a:p>
          <a:p>
            <a:pPr lvl="1"/>
            <a:r>
              <a:rPr lang="pt-BR" dirty="0" smtClean="0"/>
              <a:t>Ainda </a:t>
            </a:r>
            <a:r>
              <a:rPr lang="pt-BR" dirty="0"/>
              <a:t>é pequeno o número de estudantes que se beneficiam desse </a:t>
            </a:r>
            <a:r>
              <a:rPr lang="pt-BR" dirty="0" smtClean="0"/>
              <a:t>sistema.</a:t>
            </a:r>
          </a:p>
          <a:p>
            <a:pPr lvl="1"/>
            <a:r>
              <a:rPr lang="pt-BR" dirty="0" smtClean="0"/>
              <a:t>Vagas </a:t>
            </a:r>
            <a:r>
              <a:rPr lang="pt-BR" dirty="0"/>
              <a:t>disponibilizadas não são preenchidas na sua totalidade. </a:t>
            </a:r>
          </a:p>
          <a:p>
            <a:pPr lvl="1"/>
            <a:r>
              <a:rPr lang="pt-BR" dirty="0" smtClean="0"/>
              <a:t>Contribui </a:t>
            </a:r>
            <a:r>
              <a:rPr lang="pt-BR" dirty="0"/>
              <a:t>para a inserção no ensino superior, </a:t>
            </a:r>
            <a:r>
              <a:rPr lang="pt-BR" dirty="0" smtClean="0"/>
              <a:t>mas não soluciona, por si só, </a:t>
            </a:r>
            <a:r>
              <a:rPr lang="pt-BR" dirty="0"/>
              <a:t>o problema da dificuldade de acesso. 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501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Permanência e Participação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Ações que envolvam </a:t>
            </a:r>
            <a:r>
              <a:rPr lang="pt-BR" dirty="0"/>
              <a:t>o planejamento e a organização de recursos e serviços para a promoção da acessibilidade arquitetônica, nas comunicações, nos sistemas de informação, nos materiais didáticos e pedagógicos, que devem ser disponibilizados nos processos seletivos e no desenvolvimento de todas as atividades que envolvam o ensino, a pesquisa e a </a:t>
            </a:r>
            <a:r>
              <a:rPr lang="pt-BR" dirty="0" smtClean="0"/>
              <a:t>extensão </a:t>
            </a:r>
            <a:r>
              <a:rPr lang="pt-BR" dirty="0"/>
              <a:t>(MEC. 2008, p.14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dirty="0" smtClean="0"/>
              <a:t>Mudança </a:t>
            </a:r>
            <a:r>
              <a:rPr lang="pt-BR" dirty="0"/>
              <a:t>na infraestrutura, gestão e serviços, prática pedagógica que envolve a diversidade de seus usuários</a:t>
            </a:r>
          </a:p>
          <a:p>
            <a:endParaRPr lang="pt-BR" dirty="0" smtClean="0"/>
          </a:p>
          <a:p>
            <a:r>
              <a:rPr lang="pt-BR" dirty="0" smtClean="0"/>
              <a:t>Processo </a:t>
            </a:r>
            <a:r>
              <a:rPr lang="pt-BR" dirty="0"/>
              <a:t>conjunto, plural e </a:t>
            </a:r>
            <a:r>
              <a:rPr lang="pt-BR" dirty="0" smtClean="0"/>
              <a:t>compartilhado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7816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Permanência e Participação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sz="2400" dirty="0" smtClean="0"/>
          </a:p>
          <a:p>
            <a:r>
              <a:rPr lang="pt-BR" sz="2400" dirty="0" smtClean="0"/>
              <a:t>Regulamentações</a:t>
            </a:r>
            <a:endParaRPr lang="pt-BR" sz="2400" dirty="0"/>
          </a:p>
          <a:p>
            <a:r>
              <a:rPr lang="pt-BR" sz="2400" dirty="0" smtClean="0"/>
              <a:t>Programa Incluir (2007)</a:t>
            </a:r>
          </a:p>
          <a:p>
            <a:pPr lvl="1"/>
            <a:r>
              <a:rPr lang="pt-BR" sz="2000" dirty="0" smtClean="0"/>
              <a:t>Criação dos </a:t>
            </a:r>
            <a:r>
              <a:rPr lang="pt-BR" sz="2000" dirty="0"/>
              <a:t>núcleos de acessibilidade </a:t>
            </a:r>
            <a:r>
              <a:rPr lang="pt-BR" sz="2000" dirty="0" smtClean="0"/>
              <a:t>nas IFES</a:t>
            </a:r>
          </a:p>
          <a:p>
            <a:pPr lvl="1"/>
            <a:r>
              <a:rPr lang="pt-BR" sz="2000" dirty="0" smtClean="0"/>
              <a:t>48/63 Universidades Federais </a:t>
            </a:r>
          </a:p>
          <a:p>
            <a:pPr lvl="1"/>
            <a:r>
              <a:rPr lang="pt-BR" sz="2000" dirty="0" smtClean="0"/>
              <a:t>Consolidação dos Núcleos</a:t>
            </a:r>
          </a:p>
          <a:p>
            <a:pPr lvl="1"/>
            <a:r>
              <a:rPr lang="pt-BR" sz="2000" dirty="0" smtClean="0"/>
              <a:t>Rede de colaboração</a:t>
            </a:r>
            <a:endParaRPr lang="pt-BR" sz="2000" dirty="0"/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9718" y="1589810"/>
            <a:ext cx="3604172" cy="469443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619009" y="6284245"/>
            <a:ext cx="1644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Pavão, 2015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70736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NAI - UFMG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6264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5051700"/>
              </p:ext>
            </p:extLst>
          </p:nvPr>
        </p:nvGraphicFramePr>
        <p:xfrm>
          <a:off x="197428" y="1153391"/>
          <a:ext cx="8749146" cy="423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2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Acessibilidade atitudinal e programática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pt-BR" sz="5000" dirty="0"/>
              <a:t>Ações e projetos relacionados à acessibilidade, recursos destinados para esse fim. </a:t>
            </a:r>
            <a:r>
              <a:rPr lang="pt-BR" sz="5000" dirty="0" smtClean="0"/>
              <a:t>Processos </a:t>
            </a:r>
            <a:r>
              <a:rPr lang="pt-BR" sz="5000" dirty="0"/>
              <a:t>de sensibilização que envolvem a informação, o conhecimento e aplicação dos dispositivos legais .</a:t>
            </a:r>
          </a:p>
          <a:p>
            <a:pPr algn="r"/>
            <a:r>
              <a:rPr lang="pt-BR" sz="3600" dirty="0"/>
              <a:t>Decreto 5296/04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74978-739E-4D31-80EE-E038D8AF44A4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4" name="Retângulo 4"/>
          <p:cNvSpPr>
            <a:spLocks noChangeArrowheads="1"/>
          </p:cNvSpPr>
          <p:nvPr/>
        </p:nvSpPr>
        <p:spPr bwMode="auto">
          <a:xfrm>
            <a:off x="2078521" y="1219073"/>
            <a:ext cx="4572000" cy="178510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dirty="0">
                <a:latin typeface="+mn-lt"/>
              </a:rPr>
              <a:t>785 milhões de pessoas (15,6%) com 15 anos ou mais vivem com alguma forma de </a:t>
            </a:r>
            <a:r>
              <a:rPr lang="pt-BR" altLang="pt-BR" sz="2400" dirty="0" smtClean="0">
                <a:latin typeface="+mn-lt"/>
              </a:rPr>
              <a:t>deficiência</a:t>
            </a:r>
          </a:p>
          <a:p>
            <a:pPr algn="r"/>
            <a:r>
              <a:rPr lang="pt-BR" sz="1400" dirty="0">
                <a:latin typeface="+mn-lt"/>
              </a:rPr>
              <a:t>OMS,2011</a:t>
            </a:r>
          </a:p>
          <a:p>
            <a:pPr algn="ctr" eaLnBrk="1" hangingPunct="1"/>
            <a:endParaRPr lang="pt-BR" alt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127636" y="4053413"/>
            <a:ext cx="2743934" cy="179185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45 </a:t>
            </a:r>
            <a:r>
              <a:rPr lang="pt-BR" sz="2400" dirty="0">
                <a:solidFill>
                  <a:schemeClr val="tx1"/>
                </a:solidFill>
              </a:rPr>
              <a:t>milhões de pessoas com algum tipo de </a:t>
            </a:r>
            <a:r>
              <a:rPr lang="pt-BR" sz="2400" dirty="0" smtClean="0">
                <a:solidFill>
                  <a:schemeClr val="tx1"/>
                </a:solidFill>
              </a:rPr>
              <a:t>deficiência  (23,9%)</a:t>
            </a:r>
          </a:p>
          <a:p>
            <a:pPr algn="r"/>
            <a:r>
              <a:rPr lang="pt-BR" sz="1400" dirty="0">
                <a:solidFill>
                  <a:schemeClr val="tx1"/>
                </a:solidFill>
              </a:rPr>
              <a:t>IBGE, 2010</a:t>
            </a:r>
          </a:p>
        </p:txBody>
      </p:sp>
    </p:spTree>
    <p:extLst>
      <p:ext uri="{BB962C8B-B14F-4D97-AF65-F5344CB8AC3E}">
        <p14:creationId xmlns:p14="http://schemas.microsoft.com/office/powerpoint/2010/main" val="103473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7258" y="1454168"/>
            <a:ext cx="7543800" cy="1088068"/>
          </a:xfrm>
        </p:spPr>
        <p:txBody>
          <a:bodyPr>
            <a:noAutofit/>
          </a:bodyPr>
          <a:lstStyle/>
          <a:p>
            <a:r>
              <a:rPr lang="pt-BR" dirty="0" smtClean="0"/>
              <a:t>Programática </a:t>
            </a:r>
            <a:r>
              <a:rPr lang="pt-BR" dirty="0"/>
              <a:t>e </a:t>
            </a:r>
            <a:r>
              <a:rPr lang="pt-BR" dirty="0" smtClean="0"/>
              <a:t>Atitudinal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endParaRPr lang="pt-BR" sz="2100" dirty="0" smtClean="0"/>
          </a:p>
          <a:p>
            <a:pPr marL="342900" lvl="1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t-BR" sz="2100" dirty="0" smtClean="0"/>
              <a:t>Treinamento </a:t>
            </a:r>
            <a:r>
              <a:rPr lang="pt-BR" sz="2100" dirty="0"/>
              <a:t>multiplicadores </a:t>
            </a:r>
          </a:p>
          <a:p>
            <a:pPr marL="342900" lvl="1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t-BR" sz="2100" dirty="0"/>
              <a:t>Cartilha de orientação</a:t>
            </a:r>
          </a:p>
          <a:p>
            <a:pPr lvl="1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t-BR" sz="2100" dirty="0"/>
              <a:t>Campanhas sensibilização</a:t>
            </a:r>
          </a:p>
          <a:p>
            <a:pPr lvl="1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t-BR" sz="2100" dirty="0"/>
              <a:t>A</a:t>
            </a:r>
            <a:r>
              <a:rPr lang="pt-BR" sz="2100" dirty="0" smtClean="0"/>
              <a:t>tendimento prioritário - Adesivo </a:t>
            </a:r>
            <a:endParaRPr lang="pt-BR" sz="21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697" y="2667577"/>
            <a:ext cx="2169991" cy="31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Programática e Atitudinal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endParaRPr lang="pt-BR" sz="2100" dirty="0"/>
          </a:p>
          <a:p>
            <a:pPr marL="342900" lvl="1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t-BR" sz="2100" dirty="0"/>
              <a:t>Eventos institucionais </a:t>
            </a:r>
            <a:r>
              <a:rPr lang="pt-BR" sz="2100" dirty="0" smtClean="0"/>
              <a:t>acessíveis</a:t>
            </a:r>
            <a:endParaRPr lang="pt-BR" sz="2100" dirty="0"/>
          </a:p>
          <a:p>
            <a:pPr marL="342900" lvl="1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pt-BR" sz="2100" dirty="0"/>
              <a:t>Projetos acessibilidade e inclusão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dirty="0"/>
              <a:t>Edital único </a:t>
            </a:r>
            <a:r>
              <a:rPr lang="pt-BR" sz="1800" dirty="0" smtClean="0"/>
              <a:t>com apoio das </a:t>
            </a:r>
            <a:r>
              <a:rPr lang="pt-BR" sz="1800" dirty="0" err="1" smtClean="0"/>
              <a:t>Pró-reitorias</a:t>
            </a:r>
            <a:r>
              <a:rPr lang="pt-BR" sz="1800" dirty="0" smtClean="0"/>
              <a:t> sobre o tema</a:t>
            </a:r>
            <a:endParaRPr lang="pt-BR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dirty="0"/>
              <a:t>Captação de recursos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100" dirty="0" smtClean="0"/>
              <a:t>Participação nos processos seletivos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100" dirty="0" smtClean="0"/>
              <a:t>Discussão sobre reserva </a:t>
            </a:r>
            <a:r>
              <a:rPr lang="pt-BR" sz="2100" dirty="0"/>
              <a:t>de vagas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Acessibilidade </a:t>
            </a:r>
            <a:r>
              <a:rPr lang="pt-BR" sz="3200" dirty="0" smtClean="0"/>
              <a:t>metodológica/instrumental</a:t>
            </a:r>
            <a:endParaRPr lang="pt-BR" sz="32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650" dirty="0"/>
              <a:t>Ausência de barreiras nas metodologias e técnicas de estudo. Superação das barreiras nos instrumentos, utensílios e ferramentas de estudo, trabalho, lazer. </a:t>
            </a:r>
          </a:p>
          <a:p>
            <a:pPr algn="r"/>
            <a:r>
              <a:rPr lang="pt-BR" sz="1350" dirty="0"/>
              <a:t>Decreto 5296/04, Portaria 3284/03</a:t>
            </a:r>
          </a:p>
          <a:p>
            <a:pPr algn="r"/>
            <a:endParaRPr lang="pt-BR" sz="1350" dirty="0"/>
          </a:p>
          <a:p>
            <a:pPr algn="r"/>
            <a:endParaRPr lang="pt-BR" sz="135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Instrumental, Pedagógica, Metodológica</a:t>
            </a:r>
            <a:endParaRPr lang="pt-BR" sz="32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pt-BR" sz="21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100" dirty="0" smtClean="0"/>
              <a:t>Avaliação </a:t>
            </a:r>
            <a:r>
              <a:rPr lang="pt-BR" sz="2100" i="1" dirty="0" smtClean="0"/>
              <a:t>in loco</a:t>
            </a:r>
            <a:endParaRPr lang="pt-BR" sz="2100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Equipamentos/Dispositivos de tecnologia </a:t>
            </a:r>
            <a:r>
              <a:rPr lang="pt-BR" sz="2000" dirty="0" err="1" smtClean="0"/>
              <a:t>assistiva</a:t>
            </a:r>
            <a:endParaRPr lang="pt-BR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/>
              <a:t>Projeto Bibliotecas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/>
              <a:t>Diversificação curricular, flexibilização do tempo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Plano de Desenvolvimento Acadêmico Individualizado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Alteração </a:t>
            </a:r>
            <a:r>
              <a:rPr lang="pt-BR" sz="2000" dirty="0"/>
              <a:t>da rotina e tarefa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/>
              <a:t>Modificação do ambiente </a:t>
            </a: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Orientação </a:t>
            </a:r>
            <a:r>
              <a:rPr lang="pt-BR" sz="2000" dirty="0"/>
              <a:t>docentes, </a:t>
            </a:r>
            <a:r>
              <a:rPr lang="pt-BR" sz="2000" dirty="0" smtClean="0"/>
              <a:t>colegiado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Cartilhas </a:t>
            </a:r>
            <a:r>
              <a:rPr lang="pt-BR" sz="2000" dirty="0"/>
              <a:t>de orientação</a:t>
            </a:r>
            <a:endParaRPr lang="pt-BR" sz="2300" dirty="0"/>
          </a:p>
          <a:p>
            <a:pPr lvl="1">
              <a:buFont typeface="Wingdings" panose="05000000000000000000" pitchFamily="2" charset="2"/>
              <a:buChar char="Ø"/>
            </a:pPr>
            <a:endParaRPr lang="pt-BR" sz="2100" dirty="0"/>
          </a:p>
          <a:p>
            <a:pPr lvl="1">
              <a:buFont typeface="Wingdings" panose="05000000000000000000" pitchFamily="2" charset="2"/>
              <a:buChar char="Ø"/>
            </a:pPr>
            <a:endParaRPr lang="pt-BR" sz="2100" dirty="0"/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Centro de Apoio ao Deficiente Visual - CADV</a:t>
            </a:r>
            <a:endParaRPr lang="pt-BR" sz="3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1" y="1865566"/>
            <a:ext cx="3833086" cy="253824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469273"/>
            <a:ext cx="4054465" cy="21196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382" y="4307415"/>
            <a:ext cx="2281539" cy="22815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68" y="1898156"/>
            <a:ext cx="4228168" cy="236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Acessibilidade nas comunicações e digital</a:t>
            </a:r>
            <a:endParaRPr lang="pt-BR" sz="40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pt-BR" sz="5000" dirty="0"/>
              <a:t>Elimina barreiras na comunicação interpessoal, escrita, e virtual/na disponibilidade de comunicação, de acesso física, de equipamentos e programas adequados </a:t>
            </a:r>
          </a:p>
          <a:p>
            <a:endParaRPr lang="pt-BR" dirty="0"/>
          </a:p>
          <a:p>
            <a:pPr algn="r"/>
            <a:r>
              <a:rPr lang="pt-BR" sz="3600" dirty="0"/>
              <a:t>Decreto 5296/04, Portaria 3284/03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COMUNICAÇÕES </a:t>
            </a:r>
            <a:r>
              <a:rPr lang="pt-BR" dirty="0"/>
              <a:t>E </a:t>
            </a:r>
            <a:r>
              <a:rPr lang="pt-BR" dirty="0" smtClean="0"/>
              <a:t>DIGITAL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11" y="1839191"/>
            <a:ext cx="7404653" cy="40386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pt-BR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100" dirty="0" smtClean="0"/>
              <a:t>Páginas Acessíveis</a:t>
            </a:r>
            <a:endParaRPr lang="pt-BR" sz="2100" dirty="0"/>
          </a:p>
          <a:p>
            <a:pPr lvl="1">
              <a:buFont typeface="Wingdings" panose="05000000000000000000" pitchFamily="2" charset="2"/>
              <a:buChar char="Ø"/>
            </a:pPr>
            <a:endParaRPr lang="pt-BR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100" dirty="0"/>
              <a:t>Sistemas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100" dirty="0" smtClean="0"/>
              <a:t>Intérpretes </a:t>
            </a:r>
            <a:r>
              <a:rPr lang="pt-BR" sz="2100" dirty="0"/>
              <a:t>de libras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800" dirty="0"/>
              <a:t>Construção de proposta de </a:t>
            </a:r>
            <a:r>
              <a:rPr lang="pt-BR" sz="1800" dirty="0" smtClean="0"/>
              <a:t>trabalho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http://conselheiros6.nute.ufsc.br/wp-content/uploads/2014/lib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84" y="4327636"/>
            <a:ext cx="2241923" cy="223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ço Reservado para Conteúdo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20" y="1562788"/>
            <a:ext cx="3501885" cy="19688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570" y="4068388"/>
            <a:ext cx="4172978" cy="234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Acessibilidade Arquitetônica/mobiliário e dos transportes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Eliminar barreiras ambientais físicas no edifícios, espaços e </a:t>
            </a:r>
            <a:r>
              <a:rPr lang="pt-BR" dirty="0" smtClean="0"/>
              <a:t>equipamentos, veículos, pontos de parada e outros equipamentos que compõem as redes de transporte.</a:t>
            </a:r>
          </a:p>
          <a:p>
            <a:pPr algn="r"/>
            <a:r>
              <a:rPr lang="pt-BR" sz="1425" dirty="0"/>
              <a:t>Decreto 5296/04, ABNT 9050/04, Portaria 3284/03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/>
              <a:t>Arquitetônica, Mobiliário e dos Transportes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900" dirty="0"/>
              <a:t>Continuidade das avaliações das condições de acessibilidade arquitetônica e de mobiliário das Unidades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 smtClean="0"/>
              <a:t>Execução </a:t>
            </a:r>
            <a:r>
              <a:rPr lang="pt-BR" sz="1800" dirty="0"/>
              <a:t>do projeto de acessibilidade externa do campus Pampulha.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250" dirty="0"/>
              <a:t> </a:t>
            </a:r>
            <a:r>
              <a:rPr lang="pt-BR" sz="1600" dirty="0"/>
              <a:t>Rotas acessíveis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 smtClean="0"/>
              <a:t>Execução </a:t>
            </a:r>
            <a:r>
              <a:rPr lang="pt-BR" sz="1800" dirty="0"/>
              <a:t>do plano de implantação da acessibilidade de transporte vertical nas unidades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 smtClean="0"/>
              <a:t>Transporte interno acessível</a:t>
            </a:r>
            <a:endParaRPr lang="pt-BR" sz="1800" dirty="0"/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59" y="2057400"/>
            <a:ext cx="226278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/>
              <a:t>Desafios</a:t>
            </a:r>
            <a:endParaRPr lang="pt-BR" sz="33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100" dirty="0" smtClean="0"/>
              <a:t>Abrangência das tarefas</a:t>
            </a:r>
            <a:endParaRPr lang="pt-BR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100" dirty="0"/>
              <a:t>Diálogo/parceria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100" dirty="0" smtClean="0"/>
              <a:t>Definição </a:t>
            </a:r>
            <a:r>
              <a:rPr lang="pt-BR" sz="2100" dirty="0"/>
              <a:t>de prioridades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100" dirty="0" smtClean="0"/>
              <a:t>Equipe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100" dirty="0" smtClean="0"/>
              <a:t>Formação/capacitação </a:t>
            </a:r>
            <a:r>
              <a:rPr lang="pt-BR" sz="2100" dirty="0"/>
              <a:t>equipe </a:t>
            </a:r>
            <a:r>
              <a:rPr lang="pt-BR" sz="2100" dirty="0" smtClean="0"/>
              <a:t>NAI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100" dirty="0" smtClean="0"/>
              <a:t>Consolidação dos Núcleos de Acessibilidade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100" dirty="0" smtClean="0"/>
              <a:t>Acessibilidade Atitudinal</a:t>
            </a:r>
            <a:endParaRPr lang="pt-BR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100" dirty="0" smtClean="0"/>
              <a:t>Recursos </a:t>
            </a:r>
            <a:r>
              <a:rPr lang="pt-BR" sz="2100" dirty="0"/>
              <a:t>disponíveis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100" dirty="0"/>
              <a:t>Temporalidade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100" dirty="0"/>
          </a:p>
          <a:p>
            <a:pPr>
              <a:buFont typeface="Wingdings" panose="05000000000000000000" pitchFamily="2" charset="2"/>
              <a:buChar char="Ø"/>
            </a:pPr>
            <a:endParaRPr lang="pt-BR" sz="2100" dirty="0"/>
          </a:p>
          <a:p>
            <a:pPr>
              <a:buFont typeface="Wingdings" panose="05000000000000000000" pitchFamily="2" charset="2"/>
              <a:buChar char="Ø"/>
            </a:pPr>
            <a:endParaRPr lang="pt-BR" sz="2100" dirty="0"/>
          </a:p>
          <a:p>
            <a:pPr>
              <a:buFont typeface="Wingdings" panose="05000000000000000000" pitchFamily="2" charset="2"/>
              <a:buChar char="Ø"/>
            </a:pPr>
            <a:endParaRPr lang="pt-BR" sz="2100" dirty="0"/>
          </a:p>
          <a:p>
            <a:pPr>
              <a:buFont typeface="Wingdings" panose="05000000000000000000" pitchFamily="2" charset="2"/>
              <a:buChar char="Ø"/>
            </a:pPr>
            <a:endParaRPr lang="pt-BR" sz="2100" dirty="0"/>
          </a:p>
          <a:p>
            <a:pPr>
              <a:buFont typeface="Wingdings" panose="05000000000000000000" pitchFamily="2" charset="2"/>
              <a:buChar char="Ø"/>
            </a:pPr>
            <a:endParaRPr lang="pt-BR" sz="2100" dirty="0"/>
          </a:p>
          <a:p>
            <a:pPr>
              <a:buFont typeface="Wingdings" panose="05000000000000000000" pitchFamily="2" charset="2"/>
              <a:buChar char="Ø"/>
            </a:pPr>
            <a:endParaRPr lang="pt-BR" sz="1950" dirty="0"/>
          </a:p>
          <a:p>
            <a:pPr marL="562356" lvl="1" indent="-342900">
              <a:buFont typeface="Wingdings" panose="05000000000000000000" pitchFamily="2" charset="2"/>
              <a:buChar char="Ø"/>
            </a:pPr>
            <a:endParaRPr lang="pt-BR" sz="1950" dirty="0"/>
          </a:p>
          <a:p>
            <a:pPr marL="562356" lvl="1" indent="-342900">
              <a:buFont typeface="Wingdings" panose="05000000000000000000" pitchFamily="2" charset="2"/>
              <a:buChar char="Ø"/>
            </a:pPr>
            <a:endParaRPr lang="pt-BR" sz="1950" dirty="0"/>
          </a:p>
          <a:p>
            <a:pPr>
              <a:buFont typeface="Wingdings" panose="05000000000000000000" pitchFamily="2" charset="2"/>
              <a:buChar char="Ø"/>
            </a:pPr>
            <a:endParaRPr lang="pt-BR" sz="2100" dirty="0"/>
          </a:p>
          <a:p>
            <a:pPr>
              <a:buFont typeface="Wingdings" panose="05000000000000000000" pitchFamily="2" charset="2"/>
              <a:buChar char="Ø"/>
            </a:pPr>
            <a:endParaRPr lang="pt-BR" sz="2100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5214068" y="2057399"/>
            <a:ext cx="356616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t-BR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100" dirty="0" smtClean="0"/>
              <a:t>Implicação cotidiana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100" dirty="0" smtClean="0"/>
              <a:t>Novos caminhos e atitudes, perspectivas e possibilidades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100" dirty="0" smtClean="0"/>
              <a:t>Construção de uma Universidade para todos</a:t>
            </a:r>
            <a:endParaRPr lang="pt-BR" sz="2100" dirty="0"/>
          </a:p>
          <a:p>
            <a:pPr>
              <a:buFont typeface="Wingdings" panose="05000000000000000000" pitchFamily="2" charset="2"/>
              <a:buChar char="Ø"/>
            </a:pPr>
            <a:endParaRPr lang="pt-BR" sz="2100" dirty="0"/>
          </a:p>
          <a:p>
            <a:pPr>
              <a:buFont typeface="Wingdings" panose="05000000000000000000" pitchFamily="2" charset="2"/>
              <a:buChar char="Ø"/>
            </a:pPr>
            <a:endParaRPr lang="pt-BR" sz="2100" dirty="0"/>
          </a:p>
          <a:p>
            <a:pPr>
              <a:buFont typeface="Wingdings" panose="05000000000000000000" pitchFamily="2" charset="2"/>
              <a:buChar char="Ø"/>
            </a:pPr>
            <a:endParaRPr lang="pt-BR" sz="2100" dirty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Seta para a direita 3"/>
          <p:cNvSpPr/>
          <p:nvPr/>
        </p:nvSpPr>
        <p:spPr>
          <a:xfrm>
            <a:off x="4343400" y="3626427"/>
            <a:ext cx="592282" cy="442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632" y="218642"/>
            <a:ext cx="2333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30460"/>
              </p:ext>
            </p:extLst>
          </p:nvPr>
        </p:nvGraphicFramePr>
        <p:xfrm>
          <a:off x="363688" y="631795"/>
          <a:ext cx="8077367" cy="523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6162854" y="6056785"/>
            <a:ext cx="18710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/>
              <a:t>Censo Educação Básica – MEC/ INEP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85061" y="4016642"/>
            <a:ext cx="57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13%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 r="15627"/>
          <a:stretch>
            <a:fillRect/>
          </a:stretch>
        </p:blipFill>
        <p:spPr>
          <a:xfrm>
            <a:off x="1780308" y="918184"/>
            <a:ext cx="5408057" cy="4393984"/>
          </a:xfrm>
          <a:scene3d>
            <a:camera prst="orthographicFront">
              <a:rot lat="20999999" lon="0" rev="16200000"/>
            </a:camera>
            <a:lightRig rig="threePt" dir="t"/>
          </a:scene3d>
        </p:spPr>
      </p:pic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691862" y="5960621"/>
            <a:ext cx="7584948" cy="445770"/>
          </a:xfrm>
        </p:spPr>
        <p:txBody>
          <a:bodyPr>
            <a:noAutofit/>
          </a:bodyPr>
          <a:lstStyle/>
          <a:p>
            <a:pPr algn="ctr"/>
            <a:r>
              <a:rPr lang="pt-BR" sz="1400" dirty="0">
                <a:hlinkClick r:id="rId3"/>
              </a:rPr>
              <a:t>nai@ufmg.br</a:t>
            </a:r>
            <a:r>
              <a:rPr lang="pt-BR" sz="1400" dirty="0"/>
              <a:t> </a:t>
            </a:r>
          </a:p>
          <a:p>
            <a:pPr algn="ctr"/>
            <a:r>
              <a:rPr lang="pt-BR" sz="1400" dirty="0"/>
              <a:t> CAD1 – SALA213 - 3409-3927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9" y="272138"/>
            <a:ext cx="8727141" cy="10109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6816436" y="3437198"/>
            <a:ext cx="1604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OBRIGADA!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639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847240"/>
              </p:ext>
            </p:extLst>
          </p:nvPr>
        </p:nvGraphicFramePr>
        <p:xfrm>
          <a:off x="524435" y="605118"/>
          <a:ext cx="8202705" cy="539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6760362" y="6469063"/>
            <a:ext cx="16806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MEC/SINAES, 2013</a:t>
            </a:r>
          </a:p>
        </p:txBody>
      </p:sp>
      <p:sp>
        <p:nvSpPr>
          <p:cNvPr id="4" name="Elipse 3"/>
          <p:cNvSpPr/>
          <p:nvPr/>
        </p:nvSpPr>
        <p:spPr>
          <a:xfrm>
            <a:off x="7789237" y="3948616"/>
            <a:ext cx="754380" cy="4371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216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Pessoas com deficiência no mercado de trabalho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750815"/>
              </p:ext>
            </p:extLst>
          </p:nvPr>
        </p:nvGraphicFramePr>
        <p:xfrm>
          <a:off x="239190" y="3094225"/>
          <a:ext cx="8642760" cy="201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460"/>
                <a:gridCol w="1275845"/>
                <a:gridCol w="1605075"/>
                <a:gridCol w="1440460"/>
                <a:gridCol w="1440460"/>
                <a:gridCol w="1440460"/>
              </a:tblGrid>
              <a:tr h="1141276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Novos empregos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Ensino Fundamental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Médio Completo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Superior Completo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Outros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3895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306.000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17.400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41.000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121.000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37.000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86.600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38952">
                <a:tc>
                  <a:txBody>
                    <a:bodyPr/>
                    <a:lstStyle/>
                    <a:p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5,7%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13,4%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39,6%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12,1%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29,2%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4263471" y="6022160"/>
            <a:ext cx="35102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/>
              <a:t>Ministério do Trabalho e Emprego – RAIS/ 2010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6538234" y="2665492"/>
            <a:ext cx="205740" cy="324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1525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UFMG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BR" dirty="0" smtClean="0"/>
              <a:t>Situação Atual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UFMG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437 </a:t>
            </a:r>
            <a:r>
              <a:rPr lang="pt-BR" sz="2400" dirty="0"/>
              <a:t>alunos </a:t>
            </a:r>
            <a:r>
              <a:rPr lang="pt-BR" sz="2400" dirty="0" smtClean="0"/>
              <a:t>se auto declararam com deficiência</a:t>
            </a: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endParaRPr lang="pt-BR" sz="225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250" dirty="0" smtClean="0"/>
              <a:t>1,28</a:t>
            </a:r>
            <a:r>
              <a:rPr lang="pt-BR" sz="2250" dirty="0"/>
              <a:t>% do total de alunos da UFMG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100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pt-BR" sz="21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100" dirty="0" smtClean="0"/>
              <a:t>357 </a:t>
            </a:r>
            <a:r>
              <a:rPr lang="pt-BR" sz="2100" dirty="0"/>
              <a:t>alunos de graduação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950" dirty="0" smtClean="0"/>
              <a:t>69 </a:t>
            </a:r>
            <a:r>
              <a:rPr lang="pt-BR" sz="1950" dirty="0"/>
              <a:t>cursos de Graduação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1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t-BR" sz="21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100" dirty="0" smtClean="0"/>
              <a:t>80 </a:t>
            </a:r>
            <a:r>
              <a:rPr lang="pt-BR" sz="2100" dirty="0"/>
              <a:t>alunos de </a:t>
            </a:r>
            <a:r>
              <a:rPr lang="pt-BR" sz="2100" dirty="0" smtClean="0"/>
              <a:t>Pós-graduação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950" dirty="0" smtClean="0"/>
              <a:t>36 </a:t>
            </a:r>
            <a:r>
              <a:rPr lang="pt-BR" sz="1950" dirty="0"/>
              <a:t>cursos de Pós-graduação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117273" y="5787736"/>
            <a:ext cx="2867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/>
              <a:t>33 alunos EBAP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315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238685"/>
            <a:ext cx="8713693" cy="637726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94901" y="6246621"/>
            <a:ext cx="1433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20 UA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63243125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436</TotalTime>
  <Words>1153</Words>
  <Application>Microsoft Office PowerPoint</Application>
  <PresentationFormat>Apresentação na tela (4:3)</PresentationFormat>
  <Paragraphs>264</Paragraphs>
  <Slides>40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Century Gothic</vt:lpstr>
      <vt:lpstr>Corbel</vt:lpstr>
      <vt:lpstr>Tw Cen MT</vt:lpstr>
      <vt:lpstr>Wingdings</vt:lpstr>
      <vt:lpstr>Base</vt:lpstr>
      <vt:lpstr>Inclusão no Ensino Superior</vt:lpstr>
      <vt:lpstr>Inclusão</vt:lpstr>
      <vt:lpstr>Apresentação do PowerPoint</vt:lpstr>
      <vt:lpstr>Apresentação do PowerPoint</vt:lpstr>
      <vt:lpstr>Apresentação do PowerPoint</vt:lpstr>
      <vt:lpstr>Pessoas com deficiência no mercado de trabalho </vt:lpstr>
      <vt:lpstr>UFMG</vt:lpstr>
      <vt:lpstr>UFMG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acontece com a Universidade quando se quer ser inclusiva?</vt:lpstr>
      <vt:lpstr>Apresentação do PowerPoint</vt:lpstr>
      <vt:lpstr>Apresentação do PowerPoint</vt:lpstr>
      <vt:lpstr>Universidade para todos</vt:lpstr>
      <vt:lpstr>Desafios</vt:lpstr>
      <vt:lpstr>Acesso</vt:lpstr>
      <vt:lpstr>Acessibilidade nos processo seletivos</vt:lpstr>
      <vt:lpstr>Acesso</vt:lpstr>
      <vt:lpstr>Permanência e Participação</vt:lpstr>
      <vt:lpstr>Permanência e Participação</vt:lpstr>
      <vt:lpstr>NAI - UFMG</vt:lpstr>
      <vt:lpstr>Apresentação do PowerPoint</vt:lpstr>
      <vt:lpstr>Acessibilidade atitudinal e programática</vt:lpstr>
      <vt:lpstr>Programática e Atitudinal </vt:lpstr>
      <vt:lpstr>Programática e Atitudinal</vt:lpstr>
      <vt:lpstr>Acessibilidade metodológica/instrumental</vt:lpstr>
      <vt:lpstr>Instrumental, Pedagógica, Metodológica</vt:lpstr>
      <vt:lpstr>Centro de Apoio ao Deficiente Visual - CADV</vt:lpstr>
      <vt:lpstr>Acessibilidade nas comunicações e digital</vt:lpstr>
      <vt:lpstr>COMUNICAÇÕES E DIGITAL</vt:lpstr>
      <vt:lpstr>Acessibilidade Arquitetônica/mobiliário e dos transportes</vt:lpstr>
      <vt:lpstr>Arquitetônica, Mobiliário e dos Transportes</vt:lpstr>
      <vt:lpstr>Desafios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Valladao</dc:creator>
  <cp:lastModifiedBy>Adriana</cp:lastModifiedBy>
  <cp:revision>44</cp:revision>
  <cp:lastPrinted>2015-10-27T11:14:01Z</cp:lastPrinted>
  <dcterms:created xsi:type="dcterms:W3CDTF">2015-10-26T16:43:26Z</dcterms:created>
  <dcterms:modified xsi:type="dcterms:W3CDTF">2015-10-27T15:37:38Z</dcterms:modified>
</cp:coreProperties>
</file>