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32"/>
  </p:notesMasterIdLst>
  <p:sldIdLst>
    <p:sldId id="309" r:id="rId2"/>
    <p:sldId id="306" r:id="rId3"/>
    <p:sldId id="303" r:id="rId4"/>
    <p:sldId id="262" r:id="rId5"/>
    <p:sldId id="308" r:id="rId6"/>
    <p:sldId id="273" r:id="rId7"/>
    <p:sldId id="300" r:id="rId8"/>
    <p:sldId id="280" r:id="rId9"/>
    <p:sldId id="282" r:id="rId10"/>
    <p:sldId id="297" r:id="rId11"/>
    <p:sldId id="283" r:id="rId12"/>
    <p:sldId id="307" r:id="rId13"/>
    <p:sldId id="302" r:id="rId14"/>
    <p:sldId id="256" r:id="rId15"/>
    <p:sldId id="304" r:id="rId16"/>
    <p:sldId id="285" r:id="rId17"/>
    <p:sldId id="305" r:id="rId18"/>
    <p:sldId id="296" r:id="rId19"/>
    <p:sldId id="291" r:id="rId20"/>
    <p:sldId id="286" r:id="rId21"/>
    <p:sldId id="277" r:id="rId22"/>
    <p:sldId id="289" r:id="rId23"/>
    <p:sldId id="298" r:id="rId24"/>
    <p:sldId id="299" r:id="rId25"/>
    <p:sldId id="269" r:id="rId26"/>
    <p:sldId id="284" r:id="rId27"/>
    <p:sldId id="288" r:id="rId28"/>
    <p:sldId id="311" r:id="rId29"/>
    <p:sldId id="310" r:id="rId30"/>
    <p:sldId id="271" r:id="rId3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90" autoAdjust="0"/>
    <p:restoredTop sz="94660"/>
  </p:normalViewPr>
  <p:slideViewPr>
    <p:cSldViewPr>
      <p:cViewPr>
        <p:scale>
          <a:sx n="66" d="100"/>
          <a:sy n="66" d="100"/>
        </p:scale>
        <p:origin x="-1380" y="-8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208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534273-D468-4318-8A93-203DE9F2F1D6}" type="datetimeFigureOut">
              <a:rPr lang="pt-BR" smtClean="0"/>
              <a:pPr/>
              <a:t>27/10/2015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FA8219-B5E0-4D07-A5FF-32489F9D047C}"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CBFA8219-B5E0-4D07-A5FF-32489F9D047C}" type="slidenum">
              <a:rPr lang="pt-BR" smtClean="0"/>
              <a:pPr/>
              <a:t>4</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DC096DF-5718-49FE-A908-1AEE8BF874E3}" type="datetimeFigureOut">
              <a:rPr lang="pt-BR" smtClean="0"/>
              <a:pPr/>
              <a:t>27/10/2015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3AB4D53-AF5D-4B8C-AC66-2747C2ABF42E}"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DC096DF-5718-49FE-A908-1AEE8BF874E3}" type="datetimeFigureOut">
              <a:rPr lang="pt-BR" smtClean="0"/>
              <a:pPr/>
              <a:t>27/10/2015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3AB4D53-AF5D-4B8C-AC66-2747C2ABF42E}"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DC096DF-5718-49FE-A908-1AEE8BF874E3}" type="datetimeFigureOut">
              <a:rPr lang="pt-BR" smtClean="0"/>
              <a:pPr/>
              <a:t>27/10/2015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3AB4D53-AF5D-4B8C-AC66-2747C2ABF42E}"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DC096DF-5718-49FE-A908-1AEE8BF874E3}" type="datetimeFigureOut">
              <a:rPr lang="pt-BR" smtClean="0"/>
              <a:pPr/>
              <a:t>27/10/2015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3AB4D53-AF5D-4B8C-AC66-2747C2ABF42E}"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BDC096DF-5718-49FE-A908-1AEE8BF874E3}" type="datetimeFigureOut">
              <a:rPr lang="pt-BR" smtClean="0"/>
              <a:pPr/>
              <a:t>27/10/2015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3AB4D53-AF5D-4B8C-AC66-2747C2ABF42E}"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DC096DF-5718-49FE-A908-1AEE8BF874E3}" type="datetimeFigureOut">
              <a:rPr lang="pt-BR" smtClean="0"/>
              <a:pPr/>
              <a:t>27/10/2015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3AB4D53-AF5D-4B8C-AC66-2747C2ABF42E}"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DC096DF-5718-49FE-A908-1AEE8BF874E3}" type="datetimeFigureOut">
              <a:rPr lang="pt-BR" smtClean="0"/>
              <a:pPr/>
              <a:t>27/10/2015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3AB4D53-AF5D-4B8C-AC66-2747C2ABF42E}"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BDC096DF-5718-49FE-A908-1AEE8BF874E3}" type="datetimeFigureOut">
              <a:rPr lang="pt-BR" smtClean="0"/>
              <a:pPr/>
              <a:t>27/10/2015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3AB4D53-AF5D-4B8C-AC66-2747C2ABF42E}"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DC096DF-5718-49FE-A908-1AEE8BF874E3}" type="datetimeFigureOut">
              <a:rPr lang="pt-BR" smtClean="0"/>
              <a:pPr/>
              <a:t>27/10/2015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3AB4D53-AF5D-4B8C-AC66-2747C2ABF42E}"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BDC096DF-5718-49FE-A908-1AEE8BF874E3}" type="datetimeFigureOut">
              <a:rPr lang="pt-BR" smtClean="0"/>
              <a:pPr/>
              <a:t>27/10/2015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3AB4D53-AF5D-4B8C-AC66-2747C2ABF42E}"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BDC096DF-5718-49FE-A908-1AEE8BF874E3}" type="datetimeFigureOut">
              <a:rPr lang="pt-BR" smtClean="0"/>
              <a:pPr/>
              <a:t>27/10/2015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3AB4D53-AF5D-4B8C-AC66-2747C2ABF42E}"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096DF-5718-49FE-A908-1AEE8BF874E3}" type="datetimeFigureOut">
              <a:rPr lang="pt-BR" smtClean="0"/>
              <a:pPr/>
              <a:t>27/10/2015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B4D53-AF5D-4B8C-AC66-2747C2ABF42E}"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5.png"/><Relationship Id="rId2" Type="http://schemas.openxmlformats.org/officeDocument/2006/relationships/hyperlink" Target="https://docs.google.com/forms/d/1VFkc_UYvJ7--xv1zF-A-Iwmc_XlpiiW9lTxwO4VN1Jc/edit"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4.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docs.google.com/forms/d/1VFkc_UYvJ7--xv1zF-A-Iwmc_XlpiiW9lTxwO4VN1Jc/edit"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docs.google.com/forms/d/1VFkc_UYvJ7--xv1zF-A-Iwmc_XlpiiW9lTxwO4VN1Jc/edit" TargetMode="Externa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docs.google.com/forms/d/1VFkc_UYvJ7--xv1zF-A-Iwmc_XlpiiW9lTxwO4VN1Jc/edit"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docs.google.com/forms/d/1VFkc_UYvJ7--xv1zF-A-Iwmc_XlpiiW9lTxwO4VN1Jc/edit" TargetMode="Externa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docs.google.com/forms/d/1VFkc_UYvJ7--xv1zF-A-Iwmc_XlpiiW9lTxwO4VN1Jc/edit"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docs.google.com/forms/d/1VFkc_UYvJ7--xv1zF-A-Iwmc_XlpiiW9lTxwO4VN1Jc/edit"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forms/d/1VFkc_UYvJ7--xv1zF-A-Iwmc_XlpiiW9lTxwO4VN1Jc/edit" TargetMode="External"/><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hyperlink" Target="https://docs.google.com/forms/d/1VFkc_UYvJ7--xv1zF-A-Iwmc_XlpiiW9lTxwO4VN1Jc/edit" TargetMode="Externa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assistiva.mct.gov.br/index.php" TargetMode="External"/><Relationship Id="rId5" Type="http://schemas.openxmlformats.org/officeDocument/2006/relationships/hyperlink" Target="http://assistiva.mct.gov.br/catalogo/distribuidor/bbz-visao-subnormal" TargetMode="External"/><Relationship Id="rId4" Type="http://schemas.openxmlformats.org/officeDocument/2006/relationships/hyperlink" Target="http://assistiva.mct.gov.br/catalogo/empresa/bbz-visao-subnorma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4.png"/><Relationship Id="rId2" Type="http://schemas.openxmlformats.org/officeDocument/2006/relationships/hyperlink" Target="https://docs.google.com/forms/d/1VFkc_UYvJ7--xv1zF-A-Iwmc_XlpiiW9lTxwO4VN1Jc/edit"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docs.google.com/forms/d/1VFkc_UYvJ7--xv1zF-A-Iwmc_XlpiiW9lTxwO4VN1Jc/edit" TargetMode="Externa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4.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jpeg"/><Relationship Id="rId7" Type="http://schemas.openxmlformats.org/officeDocument/2006/relationships/image" Target="../media/image4.png"/><Relationship Id="rId2" Type="http://schemas.openxmlformats.org/officeDocument/2006/relationships/hyperlink" Target="https://docs.google.com/forms/d/1VFkc_UYvJ7--xv1zF-A-Iwmc_XlpiiW9lTxwO4VN1Jc/edit" TargetMode="Externa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docs.google.com/forms/d/1VFkc_UYvJ7--xv1zF-A-Iwmc_XlpiiW9lTxwO4VN1Jc/edit"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9.jpe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docs.google.com/forms/d/1VFkc_UYvJ7--xv1zF-A-Iwmc_XlpiiW9lTxwO4VN1Jc/edit" TargetMode="Externa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4.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docs.google.com/forms/d/1VFkc_UYvJ7--xv1zF-A-Iwmc_XlpiiW9lTxwO4VN1Jc/edit" TargetMode="Externa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4.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2.jpeg"/><Relationship Id="rId7" Type="http://schemas.openxmlformats.org/officeDocument/2006/relationships/hyperlink" Target="https://docs.google.com/forms/d/1VFkc_UYvJ7--xv1zF-A-Iwmc_XlpiiW9lTxwO4VN1Jc/edit" TargetMode="External"/><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docs.google.com/forms/d/1VFkc_UYvJ7--xv1zF-A-Iwmc_XlpiiW9lTxwO4VN1Jc/edit"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docs.google.com/forms/d/1VFkc_UYvJ7--xv1zF-A-Iwmc_XlpiiW9lTxwO4VN1Jc/edit"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docs.google.com/forms/d/1VFkc_UYvJ7--xv1zF-A-Iwmc_XlpiiW9lTxwO4VN1Jc/edit"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11.jpeg"/><Relationship Id="rId7" Type="http://schemas.openxmlformats.org/officeDocument/2006/relationships/image" Target="../media/image39.jpeg"/><Relationship Id="rId2" Type="http://schemas.openxmlformats.org/officeDocument/2006/relationships/hyperlink" Target="https://docs.google.com/forms/d/1VFkc_UYvJ7--xv1zF-A-Iwmc_XlpiiW9lTxwO4VN1Jc/edit" TargetMode="Externa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6.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hyperlink" Target="https://docs.google.com/forms/d/1VFkc_UYvJ7--xv1zF-A-Iwmc_XlpiiW9lTxwO4VN1Jc/edi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docs.google.com/forms/d/1VFkc_UYvJ7--xv1zF-A-Iwmc_XlpiiW9lTxwO4VN1Jc/edit" TargetMode="Externa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docs.google.com/forms/d/1VFkc_UYvJ7--xv1zF-A-Iwmc_XlpiiW9lTxwO4VN1Jc/edit"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docs.google.com/forms/d/1VFkc_UYvJ7--xv1zF-A-Iwmc_XlpiiW9lTxwO4VN1Jc/edit"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docs.google.com/forms/d/1VFkc_UYvJ7--xv1zF-A-Iwmc_XlpiiW9lTxwO4VN1Jc/edit"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docs.google.com/forms/d/1VFkc_UYvJ7--xv1zF-A-Iwmc_XlpiiW9lTxwO4VN1Jc/edit"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2571744"/>
            <a:ext cx="8929718" cy="4071966"/>
          </a:xfrm>
        </p:spPr>
        <p:txBody>
          <a:bodyPr>
            <a:normAutofit fontScale="92500" lnSpcReduction="20000"/>
          </a:bodyPr>
          <a:lstStyle/>
          <a:p>
            <a:pPr algn="ctr">
              <a:buNone/>
            </a:pPr>
            <a:r>
              <a:rPr lang="pt-BR" sz="4300" b="1" dirty="0" smtClean="0">
                <a:latin typeface="Arial Narrow" pitchFamily="34" charset="0"/>
              </a:rPr>
              <a:t>ACESSIBILIDADE </a:t>
            </a:r>
          </a:p>
          <a:p>
            <a:pPr algn="ctr">
              <a:buNone/>
            </a:pPr>
            <a:r>
              <a:rPr lang="pt-BR" sz="4300" dirty="0" smtClean="0">
                <a:latin typeface="Arial Narrow" pitchFamily="34" charset="0"/>
              </a:rPr>
              <a:t>Estratégias  e políticas que promovam a acessibilidade e a inclusão de alunos com deficiência na Regional Sudeste do FONAPRACE.</a:t>
            </a:r>
          </a:p>
          <a:p>
            <a:pPr algn="ctr">
              <a:buNone/>
            </a:pPr>
            <a:endParaRPr lang="pt-BR" b="1" dirty="0" smtClean="0">
              <a:solidFill>
                <a:prstClr val="black"/>
              </a:solidFill>
              <a:latin typeface="Arial Narrow" pitchFamily="34" charset="0"/>
            </a:endParaRPr>
          </a:p>
          <a:p>
            <a:pPr algn="ctr">
              <a:buNone/>
            </a:pPr>
            <a:r>
              <a:rPr lang="pt-BR" b="1" dirty="0" smtClean="0">
                <a:solidFill>
                  <a:prstClr val="black"/>
                </a:solidFill>
                <a:latin typeface="Arial Narrow" pitchFamily="34" charset="0"/>
              </a:rPr>
              <a:t>Sandra Filgueiras – Bibliotecária/UFF</a:t>
            </a:r>
          </a:p>
          <a:p>
            <a:pPr algn="ctr">
              <a:buNone/>
            </a:pPr>
            <a:r>
              <a:rPr lang="pt-BR" sz="2000" b="1" dirty="0" smtClean="0">
                <a:solidFill>
                  <a:prstClr val="black"/>
                </a:solidFill>
                <a:latin typeface="Arial Narrow" pitchFamily="34" charset="0"/>
              </a:rPr>
              <a:t>2015</a:t>
            </a:r>
          </a:p>
          <a:p>
            <a:pPr algn="ctr">
              <a:buNone/>
            </a:pPr>
            <a:endParaRPr lang="pt-BR" b="1" dirty="0">
              <a:solidFill>
                <a:prstClr val="black"/>
              </a:solidFill>
              <a:latin typeface="Arial Narrow" pitchFamily="34" charset="0"/>
            </a:endParaRPr>
          </a:p>
          <a:p>
            <a:endParaRPr lang="pt-BR" dirty="0"/>
          </a:p>
        </p:txBody>
      </p:sp>
      <p:pic>
        <p:nvPicPr>
          <p:cNvPr id="63490" name="Picture 2" descr="http://static.wixstatic.com/media/560b23_acae64f6228e4513bdf0815490114bef.png_srz_p_805_235_75_22_0.50_1.20_0.00_png_srz"/>
          <p:cNvPicPr>
            <a:picLocks noChangeAspect="1" noChangeArrowheads="1"/>
          </p:cNvPicPr>
          <p:nvPr/>
        </p:nvPicPr>
        <p:blipFill>
          <a:blip r:embed="rId2" cstate="print"/>
          <a:srcRect/>
          <a:stretch>
            <a:fillRect/>
          </a:stretch>
        </p:blipFill>
        <p:spPr bwMode="auto">
          <a:xfrm>
            <a:off x="928662" y="357166"/>
            <a:ext cx="7667625" cy="223837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285720" y="2714620"/>
            <a:ext cx="8643998" cy="369332"/>
          </a:xfrm>
          <a:prstGeom prst="rect">
            <a:avLst/>
          </a:prstGeom>
        </p:spPr>
        <p:txBody>
          <a:bodyPr wrap="square">
            <a:spAutoFit/>
          </a:bodyPr>
          <a:lstStyle/>
          <a:p>
            <a:pPr algn="just"/>
            <a:endParaRPr lang="pt-BR" dirty="0"/>
          </a:p>
        </p:txBody>
      </p:sp>
      <p:pic>
        <p:nvPicPr>
          <p:cNvPr id="8" name="Imagem 7">
            <a:hlinkClick r:id="rId2"/>
          </p:cNvPr>
          <p:cNvPicPr/>
          <p:nvPr/>
        </p:nvPicPr>
        <p:blipFill>
          <a:blip r:embed="rId3" cstate="print"/>
          <a:srcRect/>
          <a:stretch>
            <a:fillRect/>
          </a:stretch>
        </p:blipFill>
        <p:spPr bwMode="auto">
          <a:xfrm>
            <a:off x="214282" y="214290"/>
            <a:ext cx="1071570" cy="1000132"/>
          </a:xfrm>
          <a:prstGeom prst="rect">
            <a:avLst/>
          </a:prstGeom>
          <a:noFill/>
          <a:ln w="9525">
            <a:noFill/>
            <a:miter lim="800000"/>
            <a:headEnd/>
            <a:tailEnd/>
          </a:ln>
        </p:spPr>
      </p:pic>
      <p:sp>
        <p:nvSpPr>
          <p:cNvPr id="26627" name="Rectangle 3"/>
          <p:cNvSpPr>
            <a:spLocks noChangeArrowheads="1"/>
          </p:cNvSpPr>
          <p:nvPr/>
        </p:nvSpPr>
        <p:spPr bwMode="auto">
          <a:xfrm>
            <a:off x="428596" y="1500174"/>
            <a:ext cx="3357586"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pt-BR" sz="3200" b="1" dirty="0" smtClean="0">
                <a:latin typeface="Arial Narrow" pitchFamily="34" charset="0"/>
                <a:ea typeface="Times New Roman" pitchFamily="18" charset="0"/>
                <a:cs typeface="Arial" pitchFamily="34" charset="0"/>
              </a:rPr>
              <a:t>TREINAMENTOS DE BOLSISTAS NO ATENDIMENTO  </a:t>
            </a:r>
            <a:endParaRPr kumimoji="0" lang="pt-BR" sz="3200" b="1" i="0" u="none" strike="noStrike" cap="none" normalizeH="0" baseline="0" dirty="0" smtClean="0">
              <a:ln>
                <a:noFill/>
              </a:ln>
              <a:effectLst/>
              <a:latin typeface="Arial Narrow"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pt-BR" sz="2000" b="1" dirty="0" smtClean="0">
              <a:latin typeface="Arial Narrow"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effectLst/>
                <a:latin typeface="Arial Narrow" pitchFamily="34" charset="0"/>
                <a:ea typeface="Times New Roman" pitchFamily="18" charset="0"/>
                <a:cs typeface="Arial" pitchFamily="34" charset="0"/>
              </a:rPr>
              <a:t> </a:t>
            </a:r>
          </a:p>
          <a:p>
            <a:pPr marL="0" marR="0" lvl="0" indent="0"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effectLst/>
                <a:latin typeface="Arial Narrow" pitchFamily="34" charset="0"/>
                <a:ea typeface="Times New Roman" pitchFamily="18" charset="0"/>
                <a:cs typeface="Arial" pitchFamily="34" charset="0"/>
              </a:rPr>
              <a:t>   </a:t>
            </a:r>
            <a:endParaRPr kumimoji="0" lang="pt-BR" sz="2000" b="1" i="0" u="none" strike="noStrike" cap="none" normalizeH="0" baseline="0" dirty="0" smtClean="0">
              <a:ln>
                <a:noFill/>
              </a:ln>
              <a:effectLst/>
              <a:latin typeface="Arial Narrow" pitchFamily="34"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effectLst/>
                <a:latin typeface="Arial Narrow" pitchFamily="34" charset="0"/>
                <a:ea typeface="Times New Roman" pitchFamily="18" charset="0"/>
                <a:cs typeface="Times New Roman" pitchFamily="18" charset="0"/>
              </a:rPr>
              <a:t> </a:t>
            </a:r>
            <a:endParaRPr kumimoji="0" lang="pt-BR" sz="2000" b="1" i="0" u="none" strike="noStrike" cap="none" normalizeH="0" baseline="0" dirty="0" smtClean="0">
              <a:ln>
                <a:noFill/>
              </a:ln>
              <a:effectLst/>
              <a:latin typeface="Arial Narrow" pitchFamily="34" charset="0"/>
              <a:cs typeface="Arial" pitchFamily="34" charset="0"/>
            </a:endParaRPr>
          </a:p>
        </p:txBody>
      </p:sp>
      <p:pic>
        <p:nvPicPr>
          <p:cNvPr id="7" name="Picture 2" descr="http://www.uff.br/sites/default/files/imagens-das-noticias/uff_55_curvas_01_200_fundo_branco.png"/>
          <p:cNvPicPr>
            <a:picLocks noChangeAspect="1" noChangeArrowheads="1"/>
          </p:cNvPicPr>
          <p:nvPr/>
        </p:nvPicPr>
        <p:blipFill>
          <a:blip r:embed="rId4" cstate="print"/>
          <a:srcRect/>
          <a:stretch>
            <a:fillRect/>
          </a:stretch>
        </p:blipFill>
        <p:spPr bwMode="auto">
          <a:xfrm>
            <a:off x="1714480" y="5786454"/>
            <a:ext cx="1357322" cy="813915"/>
          </a:xfrm>
          <a:prstGeom prst="rect">
            <a:avLst/>
          </a:prstGeom>
          <a:noFill/>
        </p:spPr>
      </p:pic>
      <p:pic>
        <p:nvPicPr>
          <p:cNvPr id="11" name="Imagem 10" descr="20150406_161739 - Cópia"/>
          <p:cNvPicPr/>
          <p:nvPr/>
        </p:nvPicPr>
        <p:blipFill>
          <a:blip r:embed="rId5" cstate="print"/>
          <a:srcRect/>
          <a:stretch>
            <a:fillRect/>
          </a:stretch>
        </p:blipFill>
        <p:spPr bwMode="auto">
          <a:xfrm>
            <a:off x="4286248" y="357166"/>
            <a:ext cx="4429156" cy="6286520"/>
          </a:xfrm>
          <a:prstGeom prst="rect">
            <a:avLst/>
          </a:prstGeom>
          <a:noFill/>
          <a:ln w="19050" cmpd="sng">
            <a:noFill/>
            <a:miter lim="800000"/>
            <a:headEnd/>
            <a:tailEnd/>
          </a:ln>
          <a:effectLst/>
        </p:spPr>
      </p:pic>
      <p:pic>
        <p:nvPicPr>
          <p:cNvPr id="12" name="Picture 1"/>
          <p:cNvPicPr>
            <a:picLocks noChangeAspect="1" noChangeArrowheads="1"/>
          </p:cNvPicPr>
          <p:nvPr/>
        </p:nvPicPr>
        <p:blipFill>
          <a:blip r:embed="rId6" cstate="print"/>
          <a:srcRect/>
          <a:stretch>
            <a:fillRect/>
          </a:stretch>
        </p:blipFill>
        <p:spPr bwMode="auto">
          <a:xfrm>
            <a:off x="1357290" y="285728"/>
            <a:ext cx="2571768" cy="1011191"/>
          </a:xfrm>
          <a:prstGeom prst="rect">
            <a:avLst/>
          </a:prstGeom>
          <a:noFill/>
          <a:ln w="9525">
            <a:noFill/>
            <a:miter lim="800000"/>
            <a:headEnd/>
            <a:tailEnd/>
          </a:ln>
          <a:effectLst/>
        </p:spPr>
      </p:pic>
      <p:sp>
        <p:nvSpPr>
          <p:cNvPr id="13" name="Retângulo 12"/>
          <p:cNvSpPr/>
          <p:nvPr/>
        </p:nvSpPr>
        <p:spPr>
          <a:xfrm>
            <a:off x="5500694" y="6596390"/>
            <a:ext cx="1406154" cy="261610"/>
          </a:xfrm>
          <a:prstGeom prst="rect">
            <a:avLst/>
          </a:prstGeom>
        </p:spPr>
        <p:txBody>
          <a:bodyPr wrap="none">
            <a:spAutoFit/>
          </a:bodyPr>
          <a:lstStyle/>
          <a:p>
            <a:r>
              <a:rPr lang="pt-BR" sz="1100" dirty="0" smtClean="0"/>
              <a:t>Foto: arquivo pessoal</a:t>
            </a:r>
            <a:endParaRPr lang="pt-BR" sz="1100" dirty="0"/>
          </a:p>
        </p:txBody>
      </p:sp>
      <p:pic>
        <p:nvPicPr>
          <p:cNvPr id="23556" name="Picture 4" descr="Resultado de imagem para charges críticas sobre inclusão"/>
          <p:cNvPicPr>
            <a:picLocks noChangeAspect="1" noChangeArrowheads="1"/>
          </p:cNvPicPr>
          <p:nvPr/>
        </p:nvPicPr>
        <p:blipFill>
          <a:blip r:embed="rId7" cstate="print"/>
          <a:srcRect/>
          <a:stretch>
            <a:fillRect/>
          </a:stretch>
        </p:blipFill>
        <p:spPr bwMode="auto">
          <a:xfrm>
            <a:off x="428596" y="3071810"/>
            <a:ext cx="3750492" cy="250033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hlinkClick r:id="rId2"/>
          </p:cNvPr>
          <p:cNvPicPr/>
          <p:nvPr/>
        </p:nvPicPr>
        <p:blipFill>
          <a:blip r:embed="rId3" cstate="print"/>
          <a:srcRect/>
          <a:stretch>
            <a:fillRect/>
          </a:stretch>
        </p:blipFill>
        <p:spPr bwMode="auto">
          <a:xfrm>
            <a:off x="285720" y="214290"/>
            <a:ext cx="1000132" cy="928694"/>
          </a:xfrm>
          <a:prstGeom prst="rect">
            <a:avLst/>
          </a:prstGeom>
          <a:noFill/>
          <a:ln w="9525">
            <a:noFill/>
            <a:miter lim="800000"/>
            <a:headEnd/>
            <a:tailEnd/>
          </a:ln>
        </p:spPr>
      </p:pic>
      <p:pic>
        <p:nvPicPr>
          <p:cNvPr id="10" name="Imagem 9" descr="MARCOS NA BIBLITOECA 2"/>
          <p:cNvPicPr/>
          <p:nvPr/>
        </p:nvPicPr>
        <p:blipFill>
          <a:blip r:embed="rId4" cstate="print"/>
          <a:srcRect/>
          <a:stretch>
            <a:fillRect/>
          </a:stretch>
        </p:blipFill>
        <p:spPr bwMode="auto">
          <a:xfrm>
            <a:off x="1285852" y="1357298"/>
            <a:ext cx="7072362" cy="5214974"/>
          </a:xfrm>
          <a:prstGeom prst="rect">
            <a:avLst/>
          </a:prstGeom>
          <a:noFill/>
          <a:ln w="19050" cmpd="sng">
            <a:noFill/>
            <a:miter lim="800000"/>
            <a:headEnd/>
            <a:tailEnd/>
          </a:ln>
          <a:effectLst/>
        </p:spPr>
      </p:pic>
      <p:sp>
        <p:nvSpPr>
          <p:cNvPr id="6" name="Retângulo 5"/>
          <p:cNvSpPr/>
          <p:nvPr/>
        </p:nvSpPr>
        <p:spPr>
          <a:xfrm>
            <a:off x="6929454" y="5643578"/>
            <a:ext cx="1183337" cy="246221"/>
          </a:xfrm>
          <a:prstGeom prst="rect">
            <a:avLst/>
          </a:prstGeom>
        </p:spPr>
        <p:txBody>
          <a:bodyPr wrap="none">
            <a:spAutoFit/>
          </a:bodyPr>
          <a:lstStyle/>
          <a:p>
            <a:r>
              <a:rPr lang="pt-BR" sz="1000" dirty="0" smtClean="0">
                <a:latin typeface="Arial Narrow" pitchFamily="34" charset="0"/>
              </a:rPr>
              <a:t>Foto: arquivo pessoal</a:t>
            </a:r>
            <a:endParaRPr lang="pt-BR" sz="1000" dirty="0">
              <a:latin typeface="Arial Narrow" pitchFamily="34" charset="0"/>
            </a:endParaRPr>
          </a:p>
        </p:txBody>
      </p:sp>
      <p:pic>
        <p:nvPicPr>
          <p:cNvPr id="11" name="Picture 1"/>
          <p:cNvPicPr>
            <a:picLocks noChangeAspect="1" noChangeArrowheads="1"/>
          </p:cNvPicPr>
          <p:nvPr/>
        </p:nvPicPr>
        <p:blipFill>
          <a:blip r:embed="rId5" cstate="print"/>
          <a:srcRect/>
          <a:stretch>
            <a:fillRect/>
          </a:stretch>
        </p:blipFill>
        <p:spPr bwMode="auto">
          <a:xfrm>
            <a:off x="3357554" y="214290"/>
            <a:ext cx="2725330" cy="1071570"/>
          </a:xfrm>
          <a:prstGeom prst="rect">
            <a:avLst/>
          </a:prstGeom>
          <a:noFill/>
          <a:ln w="9525">
            <a:noFill/>
            <a:miter lim="800000"/>
            <a:headEnd/>
            <a:tailEnd/>
          </a:ln>
          <a:effectLst/>
        </p:spPr>
      </p:pic>
      <p:sp>
        <p:nvSpPr>
          <p:cNvPr id="12" name="Fluxograma: Conector 11"/>
          <p:cNvSpPr/>
          <p:nvPr/>
        </p:nvSpPr>
        <p:spPr>
          <a:xfrm>
            <a:off x="4429124" y="3571876"/>
            <a:ext cx="214314" cy="21431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Picture 2" descr="http://www.uff.br/sites/default/files/imagens-das-noticias/uff_55_curvas_01_200_fundo_branco.png"/>
          <p:cNvPicPr>
            <a:picLocks noChangeAspect="1" noChangeArrowheads="1"/>
          </p:cNvPicPr>
          <p:nvPr/>
        </p:nvPicPr>
        <p:blipFill>
          <a:blip r:embed="rId6" cstate="print"/>
          <a:srcRect/>
          <a:stretch>
            <a:fillRect/>
          </a:stretch>
        </p:blipFill>
        <p:spPr bwMode="auto">
          <a:xfrm>
            <a:off x="7429520" y="214290"/>
            <a:ext cx="1357322" cy="813915"/>
          </a:xfrm>
          <a:prstGeom prst="rect">
            <a:avLst/>
          </a:prstGeom>
          <a:noFill/>
        </p:spPr>
      </p:pic>
      <p:sp>
        <p:nvSpPr>
          <p:cNvPr id="14" name="Texto explicativo retangular 13"/>
          <p:cNvSpPr/>
          <p:nvPr/>
        </p:nvSpPr>
        <p:spPr>
          <a:xfrm>
            <a:off x="2000232" y="1571612"/>
            <a:ext cx="2643206" cy="500066"/>
          </a:xfrm>
          <a:prstGeom prst="wedgeRectCallout">
            <a:avLst>
              <a:gd name="adj1" fmla="val -32429"/>
              <a:gd name="adj2" fmla="val 44504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err="1" smtClean="0"/>
              <a:t>ss</a:t>
            </a:r>
            <a:endParaRPr lang="pt-BR" dirty="0"/>
          </a:p>
        </p:txBody>
      </p:sp>
      <p:sp>
        <p:nvSpPr>
          <p:cNvPr id="15" name="CaixaDeTexto 14"/>
          <p:cNvSpPr txBox="1"/>
          <p:nvPr/>
        </p:nvSpPr>
        <p:spPr>
          <a:xfrm>
            <a:off x="1928794" y="1571612"/>
            <a:ext cx="2601353" cy="369332"/>
          </a:xfrm>
          <a:prstGeom prst="rect">
            <a:avLst/>
          </a:prstGeom>
          <a:noFill/>
        </p:spPr>
        <p:txBody>
          <a:bodyPr wrap="none" rtlCol="0">
            <a:spAutoFit/>
          </a:bodyPr>
          <a:lstStyle/>
          <a:p>
            <a:r>
              <a:rPr lang="pt-BR" dirty="0" smtClean="0"/>
              <a:t> </a:t>
            </a:r>
            <a:r>
              <a:rPr lang="pt-BR" b="1" dirty="0" smtClean="0"/>
              <a:t>Scanner</a:t>
            </a:r>
            <a:r>
              <a:rPr lang="pt-BR" dirty="0" smtClean="0"/>
              <a:t> com voz </a:t>
            </a:r>
            <a:r>
              <a:rPr lang="pt-BR" b="1" dirty="0" err="1" smtClean="0"/>
              <a:t>Sara</a:t>
            </a:r>
            <a:r>
              <a:rPr lang="pt-BR" dirty="0" err="1" smtClean="0"/>
              <a:t>-</a:t>
            </a:r>
            <a:r>
              <a:rPr lang="pt-BR" b="1" dirty="0" err="1" smtClean="0"/>
              <a:t>PC</a:t>
            </a:r>
            <a:endParaRPr lang="pt-B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285720" y="2714620"/>
            <a:ext cx="8643998" cy="369332"/>
          </a:xfrm>
          <a:prstGeom prst="rect">
            <a:avLst/>
          </a:prstGeom>
        </p:spPr>
        <p:txBody>
          <a:bodyPr wrap="square">
            <a:spAutoFit/>
          </a:bodyPr>
          <a:lstStyle/>
          <a:p>
            <a:pPr algn="just"/>
            <a:endParaRPr lang="pt-BR" dirty="0"/>
          </a:p>
        </p:txBody>
      </p:sp>
      <p:pic>
        <p:nvPicPr>
          <p:cNvPr id="8" name="Imagem 7">
            <a:hlinkClick r:id="rId2"/>
          </p:cNvPr>
          <p:cNvPicPr/>
          <p:nvPr/>
        </p:nvPicPr>
        <p:blipFill>
          <a:blip r:embed="rId3" cstate="print"/>
          <a:srcRect/>
          <a:stretch>
            <a:fillRect/>
          </a:stretch>
        </p:blipFill>
        <p:spPr bwMode="auto">
          <a:xfrm>
            <a:off x="428596" y="357166"/>
            <a:ext cx="785818" cy="785818"/>
          </a:xfrm>
          <a:prstGeom prst="rect">
            <a:avLst/>
          </a:prstGeom>
          <a:noFill/>
          <a:ln w="9525">
            <a:noFill/>
            <a:miter lim="800000"/>
            <a:headEnd/>
            <a:tailEnd/>
          </a:ln>
        </p:spPr>
      </p:pic>
      <p:sp>
        <p:nvSpPr>
          <p:cNvPr id="26627" name="Rectangle 3"/>
          <p:cNvSpPr>
            <a:spLocks noChangeArrowheads="1"/>
          </p:cNvSpPr>
          <p:nvPr/>
        </p:nvSpPr>
        <p:spPr bwMode="auto">
          <a:xfrm>
            <a:off x="357158" y="3286124"/>
            <a:ext cx="850112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endParaRPr lang="pt-BR" sz="2000" b="1" dirty="0">
              <a:latin typeface="Arial Narrow"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effectLst/>
                <a:latin typeface="Arial Narrow" pitchFamily="34" charset="0"/>
                <a:ea typeface="Times New Roman" pitchFamily="18" charset="0"/>
                <a:cs typeface="Arial" pitchFamily="34" charset="0"/>
              </a:rPr>
              <a:t>   </a:t>
            </a:r>
            <a:endParaRPr kumimoji="0" lang="pt-BR" sz="2000" b="1" i="0" u="none" strike="noStrike" cap="none" normalizeH="0" baseline="0" dirty="0" smtClean="0">
              <a:ln>
                <a:noFill/>
              </a:ln>
              <a:effectLst/>
              <a:latin typeface="Arial Narrow" pitchFamily="34"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effectLst/>
                <a:latin typeface="Arial Narrow" pitchFamily="34" charset="0"/>
                <a:ea typeface="Times New Roman" pitchFamily="18" charset="0"/>
                <a:cs typeface="Times New Roman" pitchFamily="18" charset="0"/>
              </a:rPr>
              <a:t> </a:t>
            </a:r>
            <a:endParaRPr kumimoji="0" lang="pt-BR" sz="2000" b="1" i="0" u="none" strike="noStrike" cap="none" normalizeH="0" baseline="0" dirty="0" smtClean="0">
              <a:ln>
                <a:noFill/>
              </a:ln>
              <a:effectLst/>
              <a:latin typeface="Arial Narrow" pitchFamily="34" charset="0"/>
              <a:cs typeface="Arial" pitchFamily="34" charset="0"/>
            </a:endParaRPr>
          </a:p>
        </p:txBody>
      </p:sp>
      <p:pic>
        <p:nvPicPr>
          <p:cNvPr id="7" name="Picture 2" descr="http://www.uff.br/sites/default/files/imagens-das-noticias/uff_55_curvas_01_200_fundo_branco.png"/>
          <p:cNvPicPr>
            <a:picLocks noChangeAspect="1" noChangeArrowheads="1"/>
          </p:cNvPicPr>
          <p:nvPr/>
        </p:nvPicPr>
        <p:blipFill>
          <a:blip r:embed="rId4" cstate="print"/>
          <a:srcRect/>
          <a:stretch>
            <a:fillRect/>
          </a:stretch>
        </p:blipFill>
        <p:spPr bwMode="auto">
          <a:xfrm>
            <a:off x="7000892" y="285728"/>
            <a:ext cx="1643074" cy="985265"/>
          </a:xfrm>
          <a:prstGeom prst="rect">
            <a:avLst/>
          </a:prstGeom>
          <a:noFill/>
        </p:spPr>
      </p:pic>
      <p:pic>
        <p:nvPicPr>
          <p:cNvPr id="11" name="Picture 1"/>
          <p:cNvPicPr>
            <a:picLocks noChangeAspect="1" noChangeArrowheads="1"/>
          </p:cNvPicPr>
          <p:nvPr/>
        </p:nvPicPr>
        <p:blipFill>
          <a:blip r:embed="rId5" cstate="print"/>
          <a:srcRect/>
          <a:stretch>
            <a:fillRect/>
          </a:stretch>
        </p:blipFill>
        <p:spPr bwMode="auto">
          <a:xfrm>
            <a:off x="3143240" y="285728"/>
            <a:ext cx="2537454" cy="997699"/>
          </a:xfrm>
          <a:prstGeom prst="rect">
            <a:avLst/>
          </a:prstGeom>
          <a:noFill/>
          <a:ln w="9525">
            <a:noFill/>
            <a:miter lim="800000"/>
            <a:headEnd/>
            <a:tailEnd/>
          </a:ln>
          <a:effectLst/>
        </p:spPr>
      </p:pic>
      <p:pic>
        <p:nvPicPr>
          <p:cNvPr id="12" name="Imagem 11" descr="como melhorar meu atendimento na biblioteca.jpg"/>
          <p:cNvPicPr>
            <a:picLocks noChangeAspect="1"/>
          </p:cNvPicPr>
          <p:nvPr/>
        </p:nvPicPr>
        <p:blipFill>
          <a:blip r:embed="rId6" cstate="print"/>
          <a:stretch>
            <a:fillRect/>
          </a:stretch>
        </p:blipFill>
        <p:spPr>
          <a:xfrm>
            <a:off x="571472" y="2071678"/>
            <a:ext cx="8358214" cy="352667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285720" y="1500174"/>
            <a:ext cx="8415342" cy="1470025"/>
          </a:xfrm>
        </p:spPr>
        <p:txBody>
          <a:bodyPr>
            <a:normAutofit fontScale="90000"/>
          </a:bodyPr>
          <a:lstStyle/>
          <a:p>
            <a:r>
              <a:rPr lang="pt-BR" b="1" dirty="0" smtClean="0">
                <a:solidFill>
                  <a:prstClr val="black"/>
                </a:solidFill>
                <a:latin typeface="Arial Narrow" pitchFamily="34" charset="0"/>
              </a:rPr>
              <a:t>CURSO DE MESTRADO PROFISSIONAL EM DIVERSIDADE E INCLUSÃO/UFF</a:t>
            </a:r>
            <a:endParaRPr lang="pt-BR" dirty="0"/>
          </a:p>
        </p:txBody>
      </p:sp>
      <p:sp>
        <p:nvSpPr>
          <p:cNvPr id="2" name="Subtítulo 1"/>
          <p:cNvSpPr>
            <a:spLocks noGrp="1"/>
          </p:cNvSpPr>
          <p:nvPr>
            <p:ph type="subTitle" idx="1"/>
          </p:nvPr>
        </p:nvSpPr>
        <p:spPr>
          <a:xfrm>
            <a:off x="285720" y="2928934"/>
            <a:ext cx="8286808" cy="3657600"/>
          </a:xfrm>
        </p:spPr>
        <p:txBody>
          <a:bodyPr>
            <a:normAutofit lnSpcReduction="10000"/>
          </a:bodyPr>
          <a:lstStyle/>
          <a:p>
            <a:pPr algn="just"/>
            <a:r>
              <a:rPr lang="pt-BR" sz="2900" dirty="0" smtClean="0">
                <a:solidFill>
                  <a:schemeClr val="tx1"/>
                </a:solidFill>
                <a:latin typeface="Arial Narrow" pitchFamily="34" charset="0"/>
              </a:rPr>
              <a:t>Do Instituto de Biologia, teve início em 2013 e reúne um núcleo de docentes de cunho </a:t>
            </a:r>
            <a:r>
              <a:rPr lang="pt-BR" sz="2900" dirty="0" err="1" smtClean="0">
                <a:solidFill>
                  <a:schemeClr val="tx1"/>
                </a:solidFill>
                <a:latin typeface="Arial Narrow" pitchFamily="34" charset="0"/>
              </a:rPr>
              <a:t>multi</a:t>
            </a:r>
            <a:r>
              <a:rPr lang="pt-BR" sz="2900" dirty="0" smtClean="0">
                <a:solidFill>
                  <a:schemeClr val="tx1"/>
                </a:solidFill>
                <a:latin typeface="Arial Narrow" pitchFamily="34" charset="0"/>
              </a:rPr>
              <a:t> e interdisciplinar.</a:t>
            </a:r>
          </a:p>
          <a:p>
            <a:pPr algn="just"/>
            <a:r>
              <a:rPr lang="pt-BR" sz="2900" dirty="0" smtClean="0">
                <a:solidFill>
                  <a:schemeClr val="tx1"/>
                </a:solidFill>
                <a:latin typeface="Arial Narrow" pitchFamily="34" charset="0"/>
              </a:rPr>
              <a:t>A proposta pedagógica do CMPDI está baseada em dois pilares principais: diversidade e inclusão. Sua identidade é com a área de ENSINO da CAPES.</a:t>
            </a:r>
          </a:p>
          <a:p>
            <a:pPr algn="just"/>
            <a:r>
              <a:rPr lang="pt-BR" sz="2900" dirty="0" smtClean="0">
                <a:solidFill>
                  <a:schemeClr val="tx1"/>
                </a:solidFill>
                <a:latin typeface="Arial Narrow" pitchFamily="34" charset="0"/>
              </a:rPr>
              <a:t>O objetivo principal do CMPDI é dar a cada discente a oportunidade de pesquisar e realizar na prática suas atividades, dando ênfase ao saber-fazer. </a:t>
            </a:r>
          </a:p>
          <a:p>
            <a:endParaRPr lang="pt-BR" dirty="0"/>
          </a:p>
        </p:txBody>
      </p:sp>
      <p:pic>
        <p:nvPicPr>
          <p:cNvPr id="4" name="Imagem 3">
            <a:hlinkClick r:id="rId2"/>
          </p:cNvPr>
          <p:cNvPicPr/>
          <p:nvPr/>
        </p:nvPicPr>
        <p:blipFill>
          <a:blip r:embed="rId3" cstate="print"/>
          <a:srcRect/>
          <a:stretch>
            <a:fillRect/>
          </a:stretch>
        </p:blipFill>
        <p:spPr bwMode="auto">
          <a:xfrm>
            <a:off x="357158" y="214290"/>
            <a:ext cx="1571636" cy="1285884"/>
          </a:xfrm>
          <a:prstGeom prst="rect">
            <a:avLst/>
          </a:prstGeom>
          <a:noFill/>
          <a:ln w="9525">
            <a:noFill/>
            <a:miter lim="800000"/>
            <a:headEnd/>
            <a:tailEnd/>
          </a:ln>
        </p:spPr>
      </p:pic>
      <p:pic>
        <p:nvPicPr>
          <p:cNvPr id="5" name="Picture 1"/>
          <p:cNvPicPr>
            <a:picLocks noChangeAspect="1" noChangeArrowheads="1"/>
          </p:cNvPicPr>
          <p:nvPr/>
        </p:nvPicPr>
        <p:blipFill>
          <a:blip r:embed="rId4" cstate="print"/>
          <a:srcRect/>
          <a:stretch>
            <a:fillRect/>
          </a:stretch>
        </p:blipFill>
        <p:spPr bwMode="auto">
          <a:xfrm>
            <a:off x="2857488" y="214290"/>
            <a:ext cx="2928958" cy="1151634"/>
          </a:xfrm>
          <a:prstGeom prst="rect">
            <a:avLst/>
          </a:prstGeom>
          <a:noFill/>
          <a:ln w="9525">
            <a:noFill/>
            <a:miter lim="800000"/>
            <a:headEnd/>
            <a:tailEnd/>
          </a:ln>
          <a:effectLst/>
        </p:spPr>
      </p:pic>
      <p:pic>
        <p:nvPicPr>
          <p:cNvPr id="6" name="Picture 2" descr="http://www.uff.br/sites/default/files/imagens-das-noticias/uff_55_curvas_01_200_fundo_branco.png"/>
          <p:cNvPicPr>
            <a:picLocks noChangeAspect="1" noChangeArrowheads="1"/>
          </p:cNvPicPr>
          <p:nvPr/>
        </p:nvPicPr>
        <p:blipFill>
          <a:blip r:embed="rId5" cstate="print"/>
          <a:srcRect/>
          <a:stretch>
            <a:fillRect/>
          </a:stretch>
        </p:blipFill>
        <p:spPr bwMode="auto">
          <a:xfrm>
            <a:off x="6786578" y="285728"/>
            <a:ext cx="1643074" cy="98526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hlinkClick r:id="rId2"/>
          </p:cNvPr>
          <p:cNvPicPr/>
          <p:nvPr/>
        </p:nvPicPr>
        <p:blipFill>
          <a:blip r:embed="rId3" cstate="print"/>
          <a:srcRect/>
          <a:stretch>
            <a:fillRect/>
          </a:stretch>
        </p:blipFill>
        <p:spPr bwMode="auto">
          <a:xfrm>
            <a:off x="785786" y="285728"/>
            <a:ext cx="1000132" cy="857256"/>
          </a:xfrm>
          <a:prstGeom prst="rect">
            <a:avLst/>
          </a:prstGeom>
          <a:noFill/>
          <a:ln w="9525">
            <a:noFill/>
            <a:miter lim="800000"/>
            <a:headEnd/>
            <a:tailEnd/>
          </a:ln>
        </p:spPr>
      </p:pic>
      <p:sp>
        <p:nvSpPr>
          <p:cNvPr id="9" name="Título 8"/>
          <p:cNvSpPr>
            <a:spLocks noGrp="1"/>
          </p:cNvSpPr>
          <p:nvPr>
            <p:ph type="ctrTitle"/>
          </p:nvPr>
        </p:nvSpPr>
        <p:spPr>
          <a:xfrm>
            <a:off x="571472" y="2857496"/>
            <a:ext cx="8229600" cy="1470025"/>
          </a:xfrm>
        </p:spPr>
        <p:txBody>
          <a:bodyPr>
            <a:normAutofit fontScale="90000"/>
          </a:bodyPr>
          <a:lstStyle/>
          <a:p>
            <a:r>
              <a:rPr lang="pt-BR" dirty="0" smtClean="0">
                <a:latin typeface="Arial Narrow" pitchFamily="34" charset="0"/>
              </a:rPr>
              <a:t> </a:t>
            </a:r>
            <a:r>
              <a:rPr lang="pt-BR" sz="2800" b="1" dirty="0" smtClean="0">
                <a:solidFill>
                  <a:schemeClr val="tx1"/>
                </a:solidFill>
                <a:latin typeface="Arial Narrow" pitchFamily="34" charset="0"/>
              </a:rPr>
              <a:t>¹Sandra Filgueiras e  Fabiana Rodrigues </a:t>
            </a:r>
            <a:r>
              <a:rPr lang="pt-BR" sz="2800" b="1" dirty="0" err="1" smtClean="0">
                <a:solidFill>
                  <a:schemeClr val="tx1"/>
                </a:solidFill>
                <a:latin typeface="Arial Narrow" pitchFamily="34" charset="0"/>
              </a:rPr>
              <a:t>Leta</a:t>
            </a:r>
            <a:r>
              <a:rPr lang="pt-BR" sz="2800" b="1" dirty="0" smtClean="0">
                <a:solidFill>
                  <a:schemeClr val="tx1"/>
                </a:solidFill>
                <a:latin typeface="Arial Narrow" pitchFamily="34" charset="0"/>
              </a:rPr>
              <a:t>, </a:t>
            </a:r>
            <a:r>
              <a:rPr lang="pt-BR" sz="2800" b="1" dirty="0" err="1" smtClean="0">
                <a:solidFill>
                  <a:schemeClr val="tx1"/>
                </a:solidFill>
                <a:latin typeface="Arial Narrow" pitchFamily="34" charset="0"/>
              </a:rPr>
              <a:t>DSc</a:t>
            </a:r>
            <a:r>
              <a:rPr lang="pt-BR" sz="2800" b="1" dirty="0" smtClean="0">
                <a:solidFill>
                  <a:schemeClr val="tx1"/>
                </a:solidFill>
                <a:latin typeface="Arial Narrow" pitchFamily="34" charset="0"/>
              </a:rPr>
              <a:t>.</a:t>
            </a:r>
            <a:br>
              <a:rPr lang="pt-BR" sz="2800" b="1" dirty="0" smtClean="0">
                <a:solidFill>
                  <a:schemeClr val="tx1"/>
                </a:solidFill>
                <a:latin typeface="Arial Narrow" pitchFamily="34" charset="0"/>
              </a:rPr>
            </a:br>
            <a:r>
              <a:rPr lang="pt-BR" sz="2200" b="1" dirty="0" smtClean="0">
                <a:solidFill>
                  <a:schemeClr val="tx1"/>
                </a:solidFill>
                <a:latin typeface="Arial Narrow" pitchFamily="34" charset="0"/>
              </a:rPr>
              <a:t>filgueirasuff@gmail.com</a:t>
            </a:r>
            <a:br>
              <a:rPr lang="pt-BR" sz="2200" b="1" dirty="0" smtClean="0">
                <a:solidFill>
                  <a:schemeClr val="tx1"/>
                </a:solidFill>
                <a:latin typeface="Arial Narrow" pitchFamily="34" charset="0"/>
              </a:rPr>
            </a:br>
            <a:r>
              <a:rPr lang="pt-BR" sz="2200" b="1" dirty="0" smtClean="0">
                <a:solidFill>
                  <a:schemeClr val="tx1"/>
                </a:solidFill>
                <a:latin typeface="Arial Narrow" pitchFamily="34" charset="0"/>
              </a:rPr>
              <a:t>fabianaleta@id.uff.br </a:t>
            </a:r>
            <a:r>
              <a:rPr lang="pt-BR" sz="1800" b="1" dirty="0" smtClean="0"/>
              <a:t/>
            </a:r>
            <a:br>
              <a:rPr lang="pt-BR" sz="1800" b="1" dirty="0" smtClean="0"/>
            </a:br>
            <a:endParaRPr lang="pt-BR" sz="1800" b="1" dirty="0">
              <a:solidFill>
                <a:schemeClr val="tx1"/>
              </a:solidFill>
            </a:endParaRPr>
          </a:p>
        </p:txBody>
      </p:sp>
      <p:pic>
        <p:nvPicPr>
          <p:cNvPr id="10" name="Picture 2" descr="http://www.uff.br/sites/default/files/imagens-das-noticias/uff_55_curvas_01_200_fundo_branco.png"/>
          <p:cNvPicPr>
            <a:picLocks noChangeAspect="1" noChangeArrowheads="1"/>
          </p:cNvPicPr>
          <p:nvPr/>
        </p:nvPicPr>
        <p:blipFill>
          <a:blip r:embed="rId4" cstate="print"/>
          <a:srcRect/>
          <a:stretch>
            <a:fillRect/>
          </a:stretch>
        </p:blipFill>
        <p:spPr bwMode="auto">
          <a:xfrm>
            <a:off x="7143768" y="214290"/>
            <a:ext cx="1285884" cy="771077"/>
          </a:xfrm>
          <a:prstGeom prst="rect">
            <a:avLst/>
          </a:prstGeom>
          <a:noFill/>
        </p:spPr>
      </p:pic>
      <p:pic>
        <p:nvPicPr>
          <p:cNvPr id="11" name="Picture 1"/>
          <p:cNvPicPr>
            <a:picLocks noChangeAspect="1" noChangeArrowheads="1"/>
          </p:cNvPicPr>
          <p:nvPr/>
        </p:nvPicPr>
        <p:blipFill>
          <a:blip r:embed="rId5" cstate="print"/>
          <a:srcRect/>
          <a:stretch>
            <a:fillRect/>
          </a:stretch>
        </p:blipFill>
        <p:spPr bwMode="auto">
          <a:xfrm>
            <a:off x="2928926" y="142852"/>
            <a:ext cx="2928958" cy="1151634"/>
          </a:xfrm>
          <a:prstGeom prst="rect">
            <a:avLst/>
          </a:prstGeom>
          <a:noFill/>
          <a:ln w="9525">
            <a:noFill/>
            <a:miter lim="800000"/>
            <a:headEnd/>
            <a:tailEnd/>
          </a:ln>
          <a:effectLst/>
        </p:spPr>
      </p:pic>
      <p:sp>
        <p:nvSpPr>
          <p:cNvPr id="13" name="Retângulo 12"/>
          <p:cNvSpPr/>
          <p:nvPr/>
        </p:nvSpPr>
        <p:spPr>
          <a:xfrm>
            <a:off x="500034" y="1571612"/>
            <a:ext cx="9072625" cy="1200329"/>
          </a:xfrm>
          <a:prstGeom prst="rect">
            <a:avLst/>
          </a:prstGeom>
        </p:spPr>
        <p:txBody>
          <a:bodyPr wrap="square">
            <a:spAutoFit/>
          </a:bodyPr>
          <a:lstStyle/>
          <a:p>
            <a:r>
              <a:rPr lang="pt-BR" sz="3600" b="1" dirty="0" smtClean="0">
                <a:solidFill>
                  <a:prstClr val="black"/>
                </a:solidFill>
                <a:latin typeface="Arial Narrow" pitchFamily="34" charset="0"/>
                <a:ea typeface="+mj-ea"/>
                <a:cs typeface="+mj-cs"/>
              </a:rPr>
              <a:t>Bibliotecas Universitárias: Boas Práticas No Atendimento ao Usuário com </a:t>
            </a:r>
            <a:r>
              <a:rPr lang="pt-BR" sz="3600" b="1" dirty="0" err="1" smtClean="0">
                <a:solidFill>
                  <a:prstClr val="black"/>
                </a:solidFill>
                <a:latin typeface="Arial Narrow" pitchFamily="34" charset="0"/>
                <a:ea typeface="+mj-ea"/>
                <a:cs typeface="+mj-cs"/>
              </a:rPr>
              <a:t>Deficiência</a:t>
            </a:r>
            <a:r>
              <a:rPr lang="pt-BR" sz="2800" b="1" dirty="0" err="1" smtClean="0">
                <a:solidFill>
                  <a:prstClr val="black"/>
                </a:solidFill>
                <a:latin typeface="Arial Narrow" pitchFamily="34" charset="0"/>
                <a:ea typeface="+mj-ea"/>
                <a:cs typeface="+mj-cs"/>
              </a:rPr>
              <a:t>¹</a:t>
            </a:r>
            <a:endParaRPr lang="pt-BR" sz="2800" dirty="0"/>
          </a:p>
        </p:txBody>
      </p:sp>
      <p:pic>
        <p:nvPicPr>
          <p:cNvPr id="7" name="Picture 2" descr="http://www.gestaoescolar.diaadia.pr.gov.br/modules/galeria/uploads/12/normal_irevir.png"/>
          <p:cNvPicPr>
            <a:picLocks noChangeAspect="1" noChangeArrowheads="1"/>
          </p:cNvPicPr>
          <p:nvPr/>
        </p:nvPicPr>
        <p:blipFill>
          <a:blip r:embed="rId6" cstate="print"/>
          <a:srcRect/>
          <a:stretch>
            <a:fillRect/>
          </a:stretch>
        </p:blipFill>
        <p:spPr bwMode="auto">
          <a:xfrm>
            <a:off x="3143240" y="4214818"/>
            <a:ext cx="3214710" cy="232039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428596" y="1643050"/>
            <a:ext cx="8229600" cy="1470025"/>
          </a:xfrm>
        </p:spPr>
        <p:txBody>
          <a:bodyPr>
            <a:normAutofit fontScale="90000"/>
          </a:bodyPr>
          <a:lstStyle/>
          <a:p>
            <a:r>
              <a:rPr lang="pt-BR" sz="2800" b="1" dirty="0" err="1" smtClean="0">
                <a:solidFill>
                  <a:schemeClr val="tx1"/>
                </a:solidFill>
                <a:latin typeface="Arial Narrow" pitchFamily="34" charset="0"/>
              </a:rPr>
              <a:t>L.B.</a:t>
            </a:r>
            <a:r>
              <a:rPr lang="pt-BR" sz="2800" b="1" dirty="0" smtClean="0">
                <a:solidFill>
                  <a:schemeClr val="tx1"/>
                </a:solidFill>
                <a:latin typeface="Arial Narrow" pitchFamily="34" charset="0"/>
              </a:rPr>
              <a:t>I - ESTATUTO DA PESSOA COM DEFICIÊNCIA</a:t>
            </a:r>
            <a:br>
              <a:rPr lang="pt-BR" sz="2800" b="1" dirty="0" smtClean="0">
                <a:solidFill>
                  <a:schemeClr val="tx1"/>
                </a:solidFill>
                <a:latin typeface="Arial Narrow" pitchFamily="34" charset="0"/>
              </a:rPr>
            </a:br>
            <a:r>
              <a:rPr lang="pt-BR" sz="2800" b="1" dirty="0" smtClean="0">
                <a:solidFill>
                  <a:schemeClr val="tx1"/>
                </a:solidFill>
                <a:latin typeface="Arial Narrow" pitchFamily="34" charset="0"/>
              </a:rPr>
              <a:t>LEI 13.146 DE 6 DE JULHO DE 2015</a:t>
            </a:r>
            <a:br>
              <a:rPr lang="pt-BR" sz="2800" b="1" dirty="0" smtClean="0">
                <a:solidFill>
                  <a:schemeClr val="tx1"/>
                </a:solidFill>
                <a:latin typeface="Arial Narrow" pitchFamily="34" charset="0"/>
              </a:rPr>
            </a:br>
            <a:r>
              <a:rPr lang="pt-BR" sz="2800" dirty="0" smtClean="0"/>
              <a:t> </a:t>
            </a:r>
            <a:r>
              <a:rPr lang="pt-BR" sz="1800" b="1" i="1" dirty="0" smtClean="0">
                <a:latin typeface="Arial Narrow" pitchFamily="34" charset="0"/>
              </a:rPr>
              <a:t>CAPÍTULO II - DO ACESSO À INFORMAÇÃO E À COMUNICAÇÃO</a:t>
            </a:r>
            <a:r>
              <a:rPr lang="pt-BR" sz="2800" dirty="0" smtClean="0"/>
              <a:t/>
            </a:r>
            <a:br>
              <a:rPr lang="pt-BR" sz="2800" dirty="0" smtClean="0"/>
            </a:br>
            <a:endParaRPr lang="pt-BR" sz="2800" b="1" dirty="0">
              <a:solidFill>
                <a:schemeClr val="tx1"/>
              </a:solidFill>
              <a:latin typeface="Arial Narrow" pitchFamily="34" charset="0"/>
            </a:endParaRPr>
          </a:p>
        </p:txBody>
      </p:sp>
      <p:sp>
        <p:nvSpPr>
          <p:cNvPr id="2" name="Subtítulo 1"/>
          <p:cNvSpPr>
            <a:spLocks noGrp="1"/>
          </p:cNvSpPr>
          <p:nvPr>
            <p:ph type="subTitle" idx="1"/>
          </p:nvPr>
        </p:nvSpPr>
        <p:spPr>
          <a:xfrm>
            <a:off x="214282" y="3143248"/>
            <a:ext cx="8286808" cy="3429024"/>
          </a:xfrm>
        </p:spPr>
        <p:txBody>
          <a:bodyPr>
            <a:normAutofit fontScale="62500" lnSpcReduction="20000"/>
          </a:bodyPr>
          <a:lstStyle/>
          <a:p>
            <a:pPr algn="just"/>
            <a:r>
              <a:rPr lang="pt-BR" sz="2900" dirty="0" smtClean="0">
                <a:solidFill>
                  <a:schemeClr val="tx1"/>
                </a:solidFill>
                <a:latin typeface="Arial Narrow" pitchFamily="34" charset="0"/>
              </a:rPr>
              <a:t>Art. 68.  </a:t>
            </a:r>
            <a:r>
              <a:rPr lang="pt-BR" sz="2900" b="1" dirty="0" smtClean="0">
                <a:solidFill>
                  <a:schemeClr val="tx1"/>
                </a:solidFill>
                <a:latin typeface="Arial Narrow" pitchFamily="34" charset="0"/>
              </a:rPr>
              <a:t>O poder público deve adotar mecanismos de incentivo à produção, à edição, à difusão, à distribuição e à comercialização de livros em formatos acessíveis</a:t>
            </a:r>
            <a:r>
              <a:rPr lang="pt-BR" sz="2900" dirty="0" smtClean="0">
                <a:solidFill>
                  <a:schemeClr val="tx1"/>
                </a:solidFill>
                <a:latin typeface="Arial Narrow" pitchFamily="34" charset="0"/>
              </a:rPr>
              <a:t>, inclusive em publicações da administração pública ou financiadas com recursos públicos, com vistas a garantir à pessoa com deficiência o direito de acesso à leitura, à informação e à comunicação.</a:t>
            </a:r>
          </a:p>
          <a:p>
            <a:pPr algn="just"/>
            <a:r>
              <a:rPr lang="pt-BR" sz="2900" dirty="0" smtClean="0">
                <a:solidFill>
                  <a:schemeClr val="tx1"/>
                </a:solidFill>
                <a:latin typeface="Arial Narrow" pitchFamily="34" charset="0"/>
              </a:rPr>
              <a:t>§</a:t>
            </a:r>
            <a:r>
              <a:rPr lang="pt-BR" sz="2900" b="1" u="sng" dirty="0" smtClean="0">
                <a:solidFill>
                  <a:schemeClr val="tx1"/>
                </a:solidFill>
                <a:latin typeface="Arial Narrow" pitchFamily="34" charset="0"/>
              </a:rPr>
              <a:t> 1</a:t>
            </a:r>
            <a:r>
              <a:rPr lang="pt-BR" sz="2900" b="1" u="sng" baseline="30000" dirty="0" smtClean="0">
                <a:solidFill>
                  <a:schemeClr val="tx1"/>
                </a:solidFill>
                <a:latin typeface="Arial Narrow" pitchFamily="34" charset="0"/>
              </a:rPr>
              <a:t>o</a:t>
            </a:r>
            <a:r>
              <a:rPr lang="pt-BR" sz="2900" b="1" u="sng" dirty="0" smtClean="0">
                <a:solidFill>
                  <a:schemeClr val="tx1"/>
                </a:solidFill>
                <a:latin typeface="Arial Narrow" pitchFamily="34" charset="0"/>
              </a:rPr>
              <a:t>  Nos editais de compras de livros, inclusive para o abastecimento ou a atualização de acervos de bibliotecas em todos os níveis e modalidades de educação e de bibliotecas públicas, o poder público deverá adotar cláusulas de impedimento à participação de editoras que não ofertem sua produção também em formatos acessíveis. </a:t>
            </a:r>
            <a:r>
              <a:rPr lang="pt-BR" sz="2900" b="1" dirty="0" smtClean="0">
                <a:solidFill>
                  <a:schemeClr val="tx1"/>
                </a:solidFill>
                <a:latin typeface="Arial Narrow" pitchFamily="34" charset="0"/>
              </a:rPr>
              <a:t> </a:t>
            </a:r>
            <a:endParaRPr lang="pt-BR" sz="2900" dirty="0" smtClean="0">
              <a:solidFill>
                <a:schemeClr val="tx1"/>
              </a:solidFill>
              <a:latin typeface="Arial Narrow" pitchFamily="34" charset="0"/>
            </a:endParaRPr>
          </a:p>
          <a:p>
            <a:pPr algn="just"/>
            <a:r>
              <a:rPr lang="pt-BR" sz="2900" dirty="0" smtClean="0">
                <a:solidFill>
                  <a:schemeClr val="tx1"/>
                </a:solidFill>
                <a:latin typeface="Arial Narrow" pitchFamily="34" charset="0"/>
              </a:rPr>
              <a:t>§ 2</a:t>
            </a:r>
            <a:r>
              <a:rPr lang="pt-BR" sz="2900" u="sng" baseline="30000" dirty="0" smtClean="0">
                <a:solidFill>
                  <a:schemeClr val="tx1"/>
                </a:solidFill>
                <a:latin typeface="Arial Narrow" pitchFamily="34" charset="0"/>
              </a:rPr>
              <a:t>o</a:t>
            </a:r>
            <a:r>
              <a:rPr lang="pt-BR" sz="2900" dirty="0" smtClean="0">
                <a:solidFill>
                  <a:schemeClr val="tx1"/>
                </a:solidFill>
                <a:latin typeface="Arial Narrow" pitchFamily="34" charset="0"/>
              </a:rPr>
              <a:t>  Consideram-se formatos acessíveis os arquivos digitais que possam ser reconhecidos e acessados por </a:t>
            </a:r>
            <a:r>
              <a:rPr lang="pt-BR" sz="2900" b="1" dirty="0" smtClean="0">
                <a:solidFill>
                  <a:schemeClr val="tx1"/>
                </a:solidFill>
                <a:latin typeface="Arial Narrow" pitchFamily="34" charset="0"/>
              </a:rPr>
              <a:t>softwares</a:t>
            </a:r>
            <a:r>
              <a:rPr lang="pt-BR" sz="2900" dirty="0" smtClean="0">
                <a:solidFill>
                  <a:schemeClr val="tx1"/>
                </a:solidFill>
                <a:latin typeface="Arial Narrow" pitchFamily="34" charset="0"/>
              </a:rPr>
              <a:t> leitores de telas ou outras tecnologias </a:t>
            </a:r>
            <a:r>
              <a:rPr lang="pt-BR" sz="2900" dirty="0" err="1" smtClean="0">
                <a:solidFill>
                  <a:schemeClr val="tx1"/>
                </a:solidFill>
                <a:latin typeface="Arial Narrow" pitchFamily="34" charset="0"/>
              </a:rPr>
              <a:t>assistivas</a:t>
            </a:r>
            <a:r>
              <a:rPr lang="pt-BR" sz="2900" dirty="0" smtClean="0">
                <a:solidFill>
                  <a:schemeClr val="tx1"/>
                </a:solidFill>
                <a:latin typeface="Arial Narrow" pitchFamily="34" charset="0"/>
              </a:rPr>
              <a:t> que vierem a substituí-los, permitindo leitura com voz sintetizada, ampliação de caracteres, diferentes contrastes e impressão em Braille.</a:t>
            </a:r>
          </a:p>
          <a:p>
            <a:pPr algn="just"/>
            <a:r>
              <a:rPr lang="pt-BR" sz="2900" dirty="0" smtClean="0">
                <a:solidFill>
                  <a:schemeClr val="tx1"/>
                </a:solidFill>
                <a:latin typeface="Arial Narrow" pitchFamily="34" charset="0"/>
              </a:rPr>
              <a:t>§ 3</a:t>
            </a:r>
            <a:r>
              <a:rPr lang="pt-BR" sz="2900" u="sng" baseline="30000" dirty="0" smtClean="0">
                <a:solidFill>
                  <a:schemeClr val="tx1"/>
                </a:solidFill>
                <a:latin typeface="Arial Narrow" pitchFamily="34" charset="0"/>
              </a:rPr>
              <a:t>o</a:t>
            </a:r>
            <a:r>
              <a:rPr lang="pt-BR" sz="2900" dirty="0" smtClean="0">
                <a:solidFill>
                  <a:schemeClr val="tx1"/>
                </a:solidFill>
                <a:latin typeface="Arial Narrow" pitchFamily="34" charset="0"/>
              </a:rPr>
              <a:t>  O poder público deve estimular e apoiar a adaptação e a produção de artigos científicos em formato acessível, inclusive em Libras.</a:t>
            </a:r>
          </a:p>
          <a:p>
            <a:endParaRPr lang="pt-BR" dirty="0"/>
          </a:p>
        </p:txBody>
      </p:sp>
      <p:pic>
        <p:nvPicPr>
          <p:cNvPr id="4" name="Imagem 3">
            <a:hlinkClick r:id="rId2"/>
          </p:cNvPr>
          <p:cNvPicPr/>
          <p:nvPr/>
        </p:nvPicPr>
        <p:blipFill>
          <a:blip r:embed="rId3" cstate="print"/>
          <a:srcRect/>
          <a:stretch>
            <a:fillRect/>
          </a:stretch>
        </p:blipFill>
        <p:spPr bwMode="auto">
          <a:xfrm>
            <a:off x="285720" y="214290"/>
            <a:ext cx="1214446" cy="1143008"/>
          </a:xfrm>
          <a:prstGeom prst="rect">
            <a:avLst/>
          </a:prstGeom>
          <a:noFill/>
          <a:ln w="9525">
            <a:noFill/>
            <a:miter lim="800000"/>
            <a:headEnd/>
            <a:tailEnd/>
          </a:ln>
        </p:spPr>
      </p:pic>
      <p:pic>
        <p:nvPicPr>
          <p:cNvPr id="5" name="Picture 1"/>
          <p:cNvPicPr>
            <a:picLocks noChangeAspect="1" noChangeArrowheads="1"/>
          </p:cNvPicPr>
          <p:nvPr/>
        </p:nvPicPr>
        <p:blipFill>
          <a:blip r:embed="rId4" cstate="print"/>
          <a:srcRect/>
          <a:stretch>
            <a:fillRect/>
          </a:stretch>
        </p:blipFill>
        <p:spPr bwMode="auto">
          <a:xfrm>
            <a:off x="3214678" y="285728"/>
            <a:ext cx="2500362" cy="983115"/>
          </a:xfrm>
          <a:prstGeom prst="rect">
            <a:avLst/>
          </a:prstGeom>
          <a:noFill/>
          <a:ln w="9525">
            <a:noFill/>
            <a:miter lim="800000"/>
            <a:headEnd/>
            <a:tailEnd/>
          </a:ln>
          <a:effectLst/>
        </p:spPr>
      </p:pic>
      <p:pic>
        <p:nvPicPr>
          <p:cNvPr id="6" name="Picture 2" descr="http://www.uff.br/sites/default/files/imagens-das-noticias/uff_55_curvas_01_200_fundo_branco.png"/>
          <p:cNvPicPr>
            <a:picLocks noChangeAspect="1" noChangeArrowheads="1"/>
          </p:cNvPicPr>
          <p:nvPr/>
        </p:nvPicPr>
        <p:blipFill>
          <a:blip r:embed="rId5" cstate="print"/>
          <a:srcRect/>
          <a:stretch>
            <a:fillRect/>
          </a:stretch>
        </p:blipFill>
        <p:spPr bwMode="auto">
          <a:xfrm>
            <a:off x="7000892" y="214290"/>
            <a:ext cx="1643074" cy="98526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7158" y="1214422"/>
            <a:ext cx="8229600" cy="1714487"/>
          </a:xfrm>
        </p:spPr>
        <p:txBody>
          <a:bodyPr>
            <a:normAutofit fontScale="90000"/>
          </a:bodyPr>
          <a:lstStyle/>
          <a:p>
            <a:r>
              <a:rPr lang="pt-BR" dirty="0" smtClean="0">
                <a:latin typeface="Arial Narrow" pitchFamily="34" charset="0"/>
              </a:rPr>
              <a:t/>
            </a:r>
            <a:br>
              <a:rPr lang="pt-BR" dirty="0" smtClean="0">
                <a:latin typeface="Arial Narrow" pitchFamily="34" charset="0"/>
              </a:rPr>
            </a:br>
            <a:r>
              <a:rPr lang="pt-BR" dirty="0" smtClean="0">
                <a:latin typeface="Arial Narrow" pitchFamily="34" charset="0"/>
              </a:rPr>
              <a:t/>
            </a:r>
            <a:br>
              <a:rPr lang="pt-BR" dirty="0" smtClean="0">
                <a:latin typeface="Arial Narrow" pitchFamily="34" charset="0"/>
              </a:rPr>
            </a:br>
            <a:r>
              <a:rPr lang="pt-BR" sz="6000" b="1" dirty="0" smtClean="0">
                <a:latin typeface="Arial Narrow" pitchFamily="34" charset="0"/>
              </a:rPr>
              <a:t/>
            </a:r>
            <a:br>
              <a:rPr lang="pt-BR" sz="6000" b="1" dirty="0" smtClean="0">
                <a:latin typeface="Arial Narrow" pitchFamily="34" charset="0"/>
              </a:rPr>
            </a:br>
            <a:r>
              <a:rPr lang="pt-BR" sz="6000" b="1" dirty="0" smtClean="0">
                <a:latin typeface="Arial Narrow" pitchFamily="34" charset="0"/>
              </a:rPr>
              <a:t> -</a:t>
            </a:r>
            <a:endParaRPr lang="pt-BR" sz="6000" b="1" dirty="0">
              <a:latin typeface="Arial Narrow" pitchFamily="34" charset="0"/>
            </a:endParaRPr>
          </a:p>
        </p:txBody>
      </p:sp>
      <p:pic>
        <p:nvPicPr>
          <p:cNvPr id="7" name="Imagem 6">
            <a:hlinkClick r:id="rId2"/>
          </p:cNvPr>
          <p:cNvPicPr/>
          <p:nvPr/>
        </p:nvPicPr>
        <p:blipFill>
          <a:blip r:embed="rId3" cstate="print"/>
          <a:srcRect/>
          <a:stretch>
            <a:fillRect/>
          </a:stretch>
        </p:blipFill>
        <p:spPr bwMode="auto">
          <a:xfrm>
            <a:off x="285720" y="214290"/>
            <a:ext cx="1214446" cy="1143008"/>
          </a:xfrm>
          <a:prstGeom prst="rect">
            <a:avLst/>
          </a:prstGeom>
          <a:noFill/>
          <a:ln w="9525">
            <a:noFill/>
            <a:miter lim="800000"/>
            <a:headEnd/>
            <a:tailEnd/>
          </a:ln>
        </p:spPr>
      </p:pic>
      <p:sp>
        <p:nvSpPr>
          <p:cNvPr id="6" name="CaixaDeTexto 5"/>
          <p:cNvSpPr txBox="1"/>
          <p:nvPr/>
        </p:nvSpPr>
        <p:spPr>
          <a:xfrm>
            <a:off x="428596" y="1500175"/>
            <a:ext cx="8429683" cy="1692771"/>
          </a:xfrm>
          <a:prstGeom prst="rect">
            <a:avLst/>
          </a:prstGeom>
          <a:noFill/>
        </p:spPr>
        <p:txBody>
          <a:bodyPr wrap="square" rtlCol="0">
            <a:spAutoFit/>
          </a:bodyPr>
          <a:lstStyle/>
          <a:p>
            <a:pPr algn="ctr"/>
            <a:r>
              <a:rPr lang="pt-BR" sz="3200" b="1" dirty="0" smtClean="0">
                <a:latin typeface="Arial Narrow" pitchFamily="34" charset="0"/>
              </a:rPr>
              <a:t>DOCUMENTOS INTERNACIONAIS - IFLA</a:t>
            </a:r>
          </a:p>
          <a:p>
            <a:pPr lvl="0"/>
            <a:r>
              <a:rPr kumimoji="0" lang="pt-BR" sz="2000" b="0" i="0" u="none" strike="noStrike" cap="none" normalizeH="0" baseline="0" dirty="0" smtClean="0">
                <a:ln>
                  <a:noFill/>
                </a:ln>
                <a:solidFill>
                  <a:schemeClr val="bg1"/>
                </a:solidFill>
                <a:effectLst/>
                <a:latin typeface="Arial Narrow" pitchFamily="34" charset="0"/>
                <a:ea typeface="Times New Roman" pitchFamily="18" charset="0"/>
                <a:cs typeface="Arial" pitchFamily="34" charset="0"/>
              </a:rPr>
              <a:t>A IFLA publicou uma série de documentos que podem servir de guia para a criação de pautas nacionais para as bibliotecas de todas as tipologias:</a:t>
            </a:r>
            <a:endParaRPr kumimoji="0" lang="pt-BR" sz="2000" b="0" i="0" u="none" strike="noStrike" cap="none" normalizeH="0" baseline="0" dirty="0" smtClean="0">
              <a:ln>
                <a:noFill/>
              </a:ln>
              <a:solidFill>
                <a:schemeClr val="bg1"/>
              </a:solidFill>
              <a:effectLst/>
              <a:latin typeface="Arial" pitchFamily="34" charset="0"/>
              <a:cs typeface="Arial" pitchFamily="34" charset="0"/>
            </a:endParaRPr>
          </a:p>
          <a:p>
            <a:endParaRPr lang="pt-BR" sz="3200" b="1" dirty="0">
              <a:latin typeface="Arial Narrow" pitchFamily="34" charset="0"/>
            </a:endParaRPr>
          </a:p>
        </p:txBody>
      </p:sp>
      <p:sp>
        <p:nvSpPr>
          <p:cNvPr id="56321" name="Rectangle 1"/>
          <p:cNvSpPr>
            <a:spLocks noChangeArrowheads="1"/>
          </p:cNvSpPr>
          <p:nvPr/>
        </p:nvSpPr>
        <p:spPr bwMode="auto">
          <a:xfrm>
            <a:off x="285720" y="2214554"/>
            <a:ext cx="857256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1) </a:t>
            </a:r>
            <a:r>
              <a:rPr kumimoji="0" lang="pt-BR" sz="2000"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Directrices</a:t>
            </a:r>
            <a:r>
              <a:rPr kumimoji="0" lang="pt-BR"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para </a:t>
            </a:r>
            <a:r>
              <a:rPr kumimoji="0" lang="pt-BR" sz="2000"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los</a:t>
            </a:r>
            <a:r>
              <a:rPr kumimoji="0" lang="pt-BR"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r>
              <a:rPr kumimoji="0" lang="pt-BR" sz="2000"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Servicios</a:t>
            </a:r>
            <a:r>
              <a:rPr kumimoji="0" lang="pt-BR"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r>
              <a:rPr kumimoji="0" lang="pt-BR" sz="2000"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Bibliotecarios</a:t>
            </a:r>
            <a:r>
              <a:rPr kumimoji="0" lang="pt-BR"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dirigidos a </a:t>
            </a:r>
            <a:r>
              <a:rPr kumimoji="0" lang="pt-BR" sz="2000"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Personas</a:t>
            </a:r>
            <a:r>
              <a:rPr kumimoji="0" lang="pt-BR"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r>
              <a:rPr kumimoji="0" lang="pt-BR" sz="2000"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con</a:t>
            </a:r>
            <a:r>
              <a:rPr kumimoji="0" lang="pt-BR"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r>
              <a:rPr kumimoji="0" lang="pt-BR" sz="2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Dislexia</a:t>
            </a:r>
            <a:r>
              <a:rPr kumimoji="0" lang="pt-BR"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 n. 76.</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2) </a:t>
            </a:r>
            <a:r>
              <a:rPr kumimoji="0" lang="pt-BR" sz="2000"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Directrices</a:t>
            </a:r>
            <a:r>
              <a:rPr kumimoji="0" lang="pt-BR"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para </a:t>
            </a:r>
            <a:r>
              <a:rPr kumimoji="0" lang="pt-BR" sz="2000" b="1"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Materiales</a:t>
            </a:r>
            <a:r>
              <a:rPr kumimoji="0" lang="pt-BR" sz="2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de </a:t>
            </a:r>
            <a:r>
              <a:rPr kumimoji="0" lang="pt-BR" sz="2000" b="1"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Lectura</a:t>
            </a:r>
            <a:r>
              <a:rPr kumimoji="0" lang="pt-BR" sz="2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r>
              <a:rPr kumimoji="0" lang="pt-BR" sz="2000" b="1"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Facil</a:t>
            </a:r>
            <a:r>
              <a:rPr kumimoji="0" lang="pt-BR"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IFLA/</a:t>
            </a:r>
            <a:r>
              <a:rPr kumimoji="0" lang="pt-BR" sz="2000"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Sección</a:t>
            </a:r>
            <a:r>
              <a:rPr kumimoji="0" lang="pt-BR"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de </a:t>
            </a:r>
            <a:r>
              <a:rPr kumimoji="0" lang="pt-BR" sz="2000"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Servicios</a:t>
            </a:r>
            <a:r>
              <a:rPr kumimoji="0" lang="pt-BR"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r>
              <a:rPr kumimoji="0" lang="pt-BR" sz="2000"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Bibliotecarios</a:t>
            </a:r>
            <a:r>
              <a:rPr kumimoji="0" lang="pt-BR"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r>
              <a:rPr kumimoji="0" lang="pt-BR" sz="2000"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Especiales</a:t>
            </a:r>
            <a:r>
              <a:rPr kumimoji="0" lang="pt-BR"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2012.</a:t>
            </a:r>
          </a:p>
          <a:p>
            <a:pPr marL="0" marR="0" lvl="0" indent="0"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3) </a:t>
            </a:r>
            <a:r>
              <a:rPr kumimoji="0" lang="pt-BR" sz="2000"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Directrices</a:t>
            </a:r>
            <a:r>
              <a:rPr kumimoji="0" lang="pt-BR"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para </a:t>
            </a:r>
            <a:r>
              <a:rPr kumimoji="0" lang="pt-BR" sz="2000"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Servicios</a:t>
            </a:r>
            <a:r>
              <a:rPr kumimoji="0" lang="pt-BR"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r>
              <a:rPr kumimoji="0" lang="pt-BR" sz="2000"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Bibliotecarios</a:t>
            </a:r>
            <a:r>
              <a:rPr kumimoji="0" lang="pt-BR"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Destinados a </a:t>
            </a:r>
            <a:r>
              <a:rPr kumimoji="0" lang="pt-BR" sz="2000" b="1"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Personas</a:t>
            </a:r>
            <a:r>
              <a:rPr kumimoji="0" lang="pt-BR" sz="2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r>
              <a:rPr kumimoji="0" lang="pt-BR" sz="2000" b="1"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con</a:t>
            </a:r>
            <a:r>
              <a:rPr kumimoji="0" lang="pt-BR" sz="2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Demência </a:t>
            </a:r>
            <a:r>
              <a:rPr kumimoji="0" lang="pt-BR"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nº 104.</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4) Pautas para Bibliotecas </a:t>
            </a:r>
            <a:r>
              <a:rPr kumimoji="0" lang="pt-BR" sz="2000"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al</a:t>
            </a:r>
            <a:r>
              <a:rPr kumimoji="0" lang="pt-BR"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r>
              <a:rPr kumimoji="0" lang="pt-BR" sz="2000"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Servicio</a:t>
            </a:r>
            <a:r>
              <a:rPr kumimoji="0" lang="pt-BR"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de </a:t>
            </a:r>
            <a:r>
              <a:rPr kumimoji="0" lang="pt-BR" sz="2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Pacientes de Hospital, </a:t>
            </a:r>
            <a:r>
              <a:rPr kumimoji="0" lang="pt-BR" sz="2000" b="1"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Ancianos</a:t>
            </a:r>
            <a:r>
              <a:rPr kumimoji="0" lang="pt-BR" sz="2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y </a:t>
            </a:r>
            <a:r>
              <a:rPr kumimoji="0" lang="pt-BR" sz="2000" b="1"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Discapacitados</a:t>
            </a:r>
            <a:r>
              <a:rPr kumimoji="0" lang="pt-BR" sz="2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r>
              <a:rPr kumimoji="0" lang="pt-BR" sz="2000" b="1"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en</a:t>
            </a:r>
            <a:r>
              <a:rPr kumimoji="0" lang="pt-BR" sz="2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Centros de </a:t>
            </a:r>
            <a:r>
              <a:rPr kumimoji="0" lang="pt-BR" sz="2000" b="1"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atención</a:t>
            </a:r>
            <a:r>
              <a:rPr kumimoji="0" lang="pt-BR" sz="2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de larga </a:t>
            </a:r>
            <a:r>
              <a:rPr kumimoji="0" lang="pt-BR" sz="2000" b="1"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duración</a:t>
            </a:r>
            <a:r>
              <a:rPr kumimoji="0" lang="pt-BR" sz="2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r>
              <a:rPr kumimoji="0" lang="pt-BR"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n. 69.</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5) Pautas para </a:t>
            </a:r>
            <a:r>
              <a:rPr kumimoji="0" lang="pt-BR" sz="2000"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servicios</a:t>
            </a:r>
            <a:r>
              <a:rPr kumimoji="0" lang="pt-BR"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r>
              <a:rPr kumimoji="0" lang="pt-BR" sz="2000"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Bibliotecarios</a:t>
            </a:r>
            <a:r>
              <a:rPr kumimoji="0" lang="pt-BR"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para</a:t>
            </a:r>
            <a:r>
              <a:rPr kumimoji="0" lang="pt-BR" sz="2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reclusos </a:t>
            </a:r>
            <a:r>
              <a:rPr kumimoji="0" lang="pt-BR"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2007. IFLA, n. 99.</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6) Guidelines for Library Services </a:t>
            </a:r>
            <a:r>
              <a:rPr kumimoji="0" lang="en-US" sz="2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to Deaf People </a:t>
            </a:r>
            <a:r>
              <a:rPr kumimoji="0" lang="en-US"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2nd Edition (Revised edition of Professional Report No. 24) – n.62.</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7) Libraries for the </a:t>
            </a:r>
            <a:r>
              <a:rPr kumimoji="0" lang="en-US" sz="2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Blind</a:t>
            </a:r>
            <a:r>
              <a:rPr kumimoji="0" lang="en-US"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in the Information Age Guidelines for Development n. 86.</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8) Library Services to </a:t>
            </a:r>
            <a:r>
              <a:rPr kumimoji="0" lang="en-US" sz="2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People with Special Needs </a:t>
            </a:r>
            <a:r>
              <a:rPr kumimoji="0" lang="en-US"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Section </a:t>
            </a:r>
            <a:r>
              <a:rPr kumimoji="0" lang="en-US" sz="2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Glossary of Terms </a:t>
            </a:r>
            <a:r>
              <a:rPr kumimoji="0" lang="en-US"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and Definitions International Federation of Library Associations and Institutions IFLA Professional Reports No. 117. </a:t>
            </a:r>
            <a:r>
              <a:rPr kumimoji="0" lang="pt-BR"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(IFLA, 2015).</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433" name="Picture 1"/>
          <p:cNvPicPr>
            <a:picLocks noChangeAspect="1" noChangeArrowheads="1"/>
          </p:cNvPicPr>
          <p:nvPr/>
        </p:nvPicPr>
        <p:blipFill>
          <a:blip r:embed="rId4" cstate="print"/>
          <a:srcRect/>
          <a:stretch>
            <a:fillRect/>
          </a:stretch>
        </p:blipFill>
        <p:spPr bwMode="auto">
          <a:xfrm>
            <a:off x="2857488" y="214290"/>
            <a:ext cx="2928958" cy="1151634"/>
          </a:xfrm>
          <a:prstGeom prst="rect">
            <a:avLst/>
          </a:prstGeom>
          <a:noFill/>
          <a:ln w="9525">
            <a:noFill/>
            <a:miter lim="800000"/>
            <a:headEnd/>
            <a:tailEnd/>
          </a:ln>
          <a:effectLst/>
        </p:spPr>
      </p:pic>
      <p:pic>
        <p:nvPicPr>
          <p:cNvPr id="8" name="Picture 2" descr="http://www.uff.br/sites/default/files/imagens-das-noticias/uff_55_curvas_01_200_fundo_branco.png"/>
          <p:cNvPicPr>
            <a:picLocks noChangeAspect="1" noChangeArrowheads="1"/>
          </p:cNvPicPr>
          <p:nvPr/>
        </p:nvPicPr>
        <p:blipFill>
          <a:blip r:embed="rId5" cstate="print"/>
          <a:srcRect/>
          <a:stretch>
            <a:fillRect/>
          </a:stretch>
        </p:blipFill>
        <p:spPr bwMode="auto">
          <a:xfrm>
            <a:off x="7215206" y="214290"/>
            <a:ext cx="1643074" cy="98526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Laboratório de Acessibilidade da Biblioteca Central Cesar Lattes da Universidade Estadual de Campinas"/>
          <p:cNvPicPr>
            <a:picLocks noChangeAspect="1" noChangeArrowheads="1"/>
          </p:cNvPicPr>
          <p:nvPr/>
        </p:nvPicPr>
        <p:blipFill>
          <a:blip r:embed="rId2" cstate="print"/>
          <a:srcRect/>
          <a:stretch>
            <a:fillRect/>
          </a:stretch>
        </p:blipFill>
        <p:spPr bwMode="auto">
          <a:xfrm>
            <a:off x="357158" y="1285860"/>
            <a:ext cx="5826305" cy="3857652"/>
          </a:xfrm>
          <a:prstGeom prst="rect">
            <a:avLst/>
          </a:prstGeom>
          <a:noFill/>
        </p:spPr>
      </p:pic>
      <p:pic>
        <p:nvPicPr>
          <p:cNvPr id="5" name="Imagem 4">
            <a:hlinkClick r:id="rId3"/>
          </p:cNvPr>
          <p:cNvPicPr/>
          <p:nvPr/>
        </p:nvPicPr>
        <p:blipFill>
          <a:blip r:embed="rId4" cstate="print"/>
          <a:srcRect/>
          <a:stretch>
            <a:fillRect/>
          </a:stretch>
        </p:blipFill>
        <p:spPr bwMode="auto">
          <a:xfrm>
            <a:off x="428596" y="214290"/>
            <a:ext cx="1143008" cy="1071570"/>
          </a:xfrm>
          <a:prstGeom prst="rect">
            <a:avLst/>
          </a:prstGeom>
          <a:noFill/>
          <a:ln w="9525">
            <a:noFill/>
            <a:miter lim="800000"/>
            <a:headEnd/>
            <a:tailEnd/>
          </a:ln>
        </p:spPr>
      </p:pic>
      <p:pic>
        <p:nvPicPr>
          <p:cNvPr id="6" name="Picture 1"/>
          <p:cNvPicPr>
            <a:picLocks noChangeAspect="1" noChangeArrowheads="1"/>
          </p:cNvPicPr>
          <p:nvPr/>
        </p:nvPicPr>
        <p:blipFill>
          <a:blip r:embed="rId5" cstate="print"/>
          <a:srcRect/>
          <a:stretch>
            <a:fillRect/>
          </a:stretch>
        </p:blipFill>
        <p:spPr bwMode="auto">
          <a:xfrm>
            <a:off x="3214678" y="214290"/>
            <a:ext cx="2357454" cy="926925"/>
          </a:xfrm>
          <a:prstGeom prst="rect">
            <a:avLst/>
          </a:prstGeom>
          <a:noFill/>
          <a:ln w="9525">
            <a:noFill/>
            <a:miter lim="800000"/>
            <a:headEnd/>
            <a:tailEnd/>
          </a:ln>
          <a:effectLst/>
        </p:spPr>
      </p:pic>
      <p:pic>
        <p:nvPicPr>
          <p:cNvPr id="7" name="Picture 2" descr="http://www.uff.br/sites/default/files/imagens-das-noticias/uff_55_curvas_01_200_fundo_branco.png"/>
          <p:cNvPicPr>
            <a:picLocks noChangeAspect="1" noChangeArrowheads="1"/>
          </p:cNvPicPr>
          <p:nvPr/>
        </p:nvPicPr>
        <p:blipFill>
          <a:blip r:embed="rId6" cstate="print"/>
          <a:srcRect/>
          <a:stretch>
            <a:fillRect/>
          </a:stretch>
        </p:blipFill>
        <p:spPr bwMode="auto">
          <a:xfrm>
            <a:off x="7215206" y="142852"/>
            <a:ext cx="1643074" cy="985265"/>
          </a:xfrm>
          <a:prstGeom prst="rect">
            <a:avLst/>
          </a:prstGeom>
          <a:noFill/>
        </p:spPr>
      </p:pic>
      <p:sp>
        <p:nvSpPr>
          <p:cNvPr id="8" name="CaixaDeTexto 7"/>
          <p:cNvSpPr txBox="1"/>
          <p:nvPr/>
        </p:nvSpPr>
        <p:spPr>
          <a:xfrm>
            <a:off x="357158" y="5072074"/>
            <a:ext cx="5786510" cy="369332"/>
          </a:xfrm>
          <a:prstGeom prst="rect">
            <a:avLst/>
          </a:prstGeom>
          <a:noFill/>
        </p:spPr>
        <p:txBody>
          <a:bodyPr wrap="square" rtlCol="0">
            <a:spAutoFit/>
          </a:bodyPr>
          <a:lstStyle/>
          <a:p>
            <a:pPr algn="just"/>
            <a:r>
              <a:rPr lang="pt-BR" b="1" dirty="0" smtClean="0"/>
              <a:t>Deise </a:t>
            </a:r>
            <a:r>
              <a:rPr lang="pt-BR" b="1" dirty="0" err="1" smtClean="0"/>
              <a:t>Tallarico</a:t>
            </a:r>
            <a:r>
              <a:rPr lang="pt-BR" b="1" dirty="0" smtClean="0"/>
              <a:t> </a:t>
            </a:r>
            <a:r>
              <a:rPr lang="pt-BR" b="1" dirty="0" err="1" smtClean="0"/>
              <a:t>Pupo</a:t>
            </a:r>
            <a:r>
              <a:rPr lang="pt-BR" b="1" dirty="0" smtClean="0"/>
              <a:t> – Bibliotecária de  Referência </a:t>
            </a:r>
            <a:endParaRPr lang="pt-BR" b="1" dirty="0"/>
          </a:p>
        </p:txBody>
      </p:sp>
      <p:sp>
        <p:nvSpPr>
          <p:cNvPr id="10" name="CaixaDeTexto 9"/>
          <p:cNvSpPr txBox="1"/>
          <p:nvPr/>
        </p:nvSpPr>
        <p:spPr>
          <a:xfrm>
            <a:off x="214282" y="5380672"/>
            <a:ext cx="8572560" cy="1477328"/>
          </a:xfrm>
          <a:prstGeom prst="rect">
            <a:avLst/>
          </a:prstGeom>
          <a:noFill/>
        </p:spPr>
        <p:txBody>
          <a:bodyPr wrap="square" rtlCol="0">
            <a:spAutoFit/>
          </a:bodyPr>
          <a:lstStyle/>
          <a:p>
            <a:pPr algn="just"/>
            <a:r>
              <a:rPr lang="pt-BR" sz="2400" dirty="0" smtClean="0">
                <a:latin typeface="Arial Narrow" pitchFamily="34" charset="0"/>
              </a:rPr>
              <a:t>A proposta do LAB é tornar acessíveis todos os serviços disponíveis, às pessoas com deficiência e a quaisquer usuários. Possui um Laboratório de Apoio Didático:  adaptação do material bibliográfico dos cursos.</a:t>
            </a:r>
          </a:p>
          <a:p>
            <a:endParaRPr lang="pt-BR" dirty="0"/>
          </a:p>
        </p:txBody>
      </p:sp>
      <p:sp>
        <p:nvSpPr>
          <p:cNvPr id="13" name="Retângulo 12"/>
          <p:cNvSpPr/>
          <p:nvPr/>
        </p:nvSpPr>
        <p:spPr>
          <a:xfrm>
            <a:off x="6215074" y="2143116"/>
            <a:ext cx="2714644" cy="1815882"/>
          </a:xfrm>
          <a:prstGeom prst="rect">
            <a:avLst/>
          </a:prstGeom>
        </p:spPr>
        <p:txBody>
          <a:bodyPr wrap="square">
            <a:spAutoFit/>
          </a:bodyPr>
          <a:lstStyle/>
          <a:p>
            <a:r>
              <a:rPr lang="pt-BR" sz="2800" b="1" dirty="0" smtClean="0">
                <a:solidFill>
                  <a:prstClr val="black"/>
                </a:solidFill>
                <a:latin typeface="Arial Narrow" pitchFamily="34" charset="0"/>
              </a:rPr>
              <a:t>Laboratório de Acessibilidade (LAB). Unicamp, 1998.</a:t>
            </a:r>
            <a:endParaRPr lang="pt-BR" sz="2800" dirty="0">
              <a:latin typeface="Arial Narrow"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85720" y="3357562"/>
            <a:ext cx="8429684"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pt-BR" sz="2000" b="1"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Dosvox</a:t>
            </a:r>
            <a:r>
              <a:rPr kumimoji="0" lang="pt-BR" sz="2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r>
              <a:rPr kumimoji="0" lang="pt-BR"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destinado a Deficientes Visuais, hoje com cerca de 60000 usuários.</a:t>
            </a:r>
            <a:endParaRPr kumimoji="0" lang="pt-BR" sz="20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t-BR" sz="2000" b="1"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MecDaisy</a:t>
            </a:r>
            <a:r>
              <a:rPr kumimoji="0" lang="pt-BR" sz="2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r>
              <a:rPr kumimoji="0" lang="pt-BR"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para geração e reprodução de livros digitais para deficientes visuais.</a:t>
            </a:r>
            <a:endParaRPr kumimoji="0" lang="pt-BR" sz="20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t-BR" sz="2000" b="1"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Motrix</a:t>
            </a:r>
            <a:r>
              <a:rPr kumimoji="0" lang="pt-BR"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através do qual o computador é controlado com a voz.</a:t>
            </a:r>
            <a:endParaRPr kumimoji="0" lang="pt-BR" sz="20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t-BR" sz="2000" b="1"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Microfênix</a:t>
            </a:r>
            <a:r>
              <a:rPr kumimoji="0" lang="pt-BR"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que permite que o computador seja controlado apenas através de murmúrios ou de leves movimentos do corpo.</a:t>
            </a:r>
            <a:endParaRPr kumimoji="0" lang="pt-BR" sz="20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t-BR" sz="2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Braille Fácil</a:t>
            </a:r>
            <a:r>
              <a:rPr kumimoji="0" lang="pt-BR"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o sistema mais usado para impressão Braille no Brasil.</a:t>
            </a:r>
            <a:endParaRPr kumimoji="0" lang="pt-BR" sz="20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t-BR" sz="2000" b="1"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Musibraille</a:t>
            </a:r>
            <a:r>
              <a:rPr kumimoji="0" lang="pt-BR"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para suporte à produção de músicas em Braille.</a:t>
            </a:r>
            <a:endParaRPr kumimoji="0" lang="pt-BR" sz="20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t-BR" sz="2000" b="1"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Jogavox</a:t>
            </a:r>
            <a:r>
              <a:rPr kumimoji="0" lang="pt-BR"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jogos computacionais para deficientes visuais.</a:t>
            </a:r>
            <a:endParaRPr kumimoji="0" lang="pt-BR" sz="20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t-BR" sz="2000" b="1"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Tecnoassis</a:t>
            </a:r>
            <a:r>
              <a:rPr kumimoji="0" lang="pt-BR" sz="2000"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t</a:t>
            </a:r>
            <a:r>
              <a:rPr kumimoji="0" lang="pt-BR"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cursos de formação continuada em Tecnologia </a:t>
            </a:r>
            <a:r>
              <a:rPr kumimoji="0" lang="pt-BR" sz="2000"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Assistiva</a:t>
            </a:r>
            <a:r>
              <a:rPr kumimoji="0" lang="pt-BR"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e temas sobre deficiência.                                                                              </a:t>
            </a:r>
          </a:p>
          <a:p>
            <a:pPr marL="0" marR="0" lvl="0" indent="0" algn="l" defTabSz="914400" rtl="0" eaLnBrk="0" fontAlgn="base" latinLnBrk="0" hangingPunct="0">
              <a:lnSpc>
                <a:spcPct val="100000"/>
              </a:lnSpc>
              <a:spcBef>
                <a:spcPct val="0"/>
              </a:spcBef>
              <a:spcAft>
                <a:spcPct val="0"/>
              </a:spcAft>
              <a:buClrTx/>
              <a:buSzTx/>
              <a:tabLst/>
            </a:pPr>
            <a:r>
              <a:rPr kumimoji="0" lang="pt-BR" sz="2000" b="0" i="0" u="none" strike="noStrike" cap="none" normalizeH="0" dirty="0" smtClean="0">
                <a:ln>
                  <a:noFill/>
                </a:ln>
                <a:solidFill>
                  <a:schemeClr val="tx1"/>
                </a:solidFill>
                <a:effectLst/>
                <a:latin typeface="Arial Narrow" pitchFamily="34" charset="0"/>
                <a:ea typeface="Times New Roman" pitchFamily="18" charset="0"/>
                <a:cs typeface="Arial" pitchFamily="34" charset="0"/>
              </a:rPr>
              <a:t> Fonte: </a:t>
            </a:r>
            <a:r>
              <a:rPr kumimoji="0" lang="pt-BR" sz="2000" b="0" i="0" u="none" strike="noStrike" cap="none" normalizeH="0" dirty="0" err="1" smtClean="0">
                <a:ln>
                  <a:noFill/>
                </a:ln>
                <a:solidFill>
                  <a:schemeClr val="tx1"/>
                </a:solidFill>
                <a:effectLst/>
                <a:latin typeface="Arial Narrow" pitchFamily="34" charset="0"/>
                <a:ea typeface="Times New Roman" pitchFamily="18" charset="0"/>
                <a:cs typeface="Arial" pitchFamily="34" charset="0"/>
              </a:rPr>
              <a:t>TecnoAssist</a:t>
            </a:r>
            <a:r>
              <a:rPr kumimoji="0" lang="pt-BR" sz="2000" b="0" i="0" u="none" strike="noStrike" cap="none" normalizeH="0" dirty="0" smtClean="0">
                <a:ln>
                  <a:noFill/>
                </a:ln>
                <a:solidFill>
                  <a:schemeClr val="tx1"/>
                </a:solidFill>
                <a:effectLst/>
                <a:latin typeface="Arial Narrow" pitchFamily="34" charset="0"/>
                <a:ea typeface="Times New Roman" pitchFamily="18" charset="0"/>
                <a:cs typeface="Arial" pitchFamily="34" charset="0"/>
              </a:rPr>
              <a:t>, 2014.</a:t>
            </a:r>
            <a:endParaRPr kumimoji="0" lang="pt-BR" sz="2000" b="0" i="0" u="none" strike="noStrike" cap="none" normalizeH="0" baseline="0" dirty="0" smtClean="0">
              <a:ln>
                <a:noFill/>
              </a:ln>
              <a:solidFill>
                <a:schemeClr val="tx1"/>
              </a:solidFill>
              <a:effectLst/>
              <a:latin typeface="Arial Narrow" pitchFamily="34" charset="0"/>
              <a:cs typeface="Arial" pitchFamily="34" charset="0"/>
            </a:endParaRPr>
          </a:p>
        </p:txBody>
      </p:sp>
      <p:pic>
        <p:nvPicPr>
          <p:cNvPr id="1026" name="Picture 2" descr="C:\Users\sandra\Pictures\PORTFÓLIO FOTOS ACESSIBILIDADE E PÔSTERES SANDRA\UFRJ ANTONIO\DSC01111.JPG"/>
          <p:cNvPicPr>
            <a:picLocks noGrp="1" noChangeAspect="1" noChangeArrowheads="1"/>
          </p:cNvPicPr>
          <p:nvPr>
            <p:ph idx="1"/>
          </p:nvPr>
        </p:nvPicPr>
        <p:blipFill>
          <a:blip r:embed="rId2" cstate="print"/>
          <a:srcRect/>
          <a:stretch>
            <a:fillRect/>
          </a:stretch>
        </p:blipFill>
        <p:spPr bwMode="auto">
          <a:xfrm>
            <a:off x="214283" y="214290"/>
            <a:ext cx="5072098" cy="2851782"/>
          </a:xfrm>
          <a:prstGeom prst="rect">
            <a:avLst/>
          </a:prstGeom>
          <a:noFill/>
        </p:spPr>
      </p:pic>
      <p:pic>
        <p:nvPicPr>
          <p:cNvPr id="6" name="Imagem 5">
            <a:hlinkClick r:id="rId3"/>
          </p:cNvPr>
          <p:cNvPicPr/>
          <p:nvPr/>
        </p:nvPicPr>
        <p:blipFill>
          <a:blip r:embed="rId4" cstate="print"/>
          <a:srcRect/>
          <a:stretch>
            <a:fillRect/>
          </a:stretch>
        </p:blipFill>
        <p:spPr bwMode="auto">
          <a:xfrm>
            <a:off x="5929322" y="214290"/>
            <a:ext cx="1071570" cy="1000132"/>
          </a:xfrm>
          <a:prstGeom prst="rect">
            <a:avLst/>
          </a:prstGeom>
          <a:noFill/>
          <a:ln w="9525">
            <a:noFill/>
            <a:miter lim="800000"/>
            <a:headEnd/>
            <a:tailEnd/>
          </a:ln>
        </p:spPr>
      </p:pic>
      <p:pic>
        <p:nvPicPr>
          <p:cNvPr id="5" name="Picture 2" descr="http://www.uff.br/sites/default/files/imagens-das-noticias/uff_55_curvas_01_200_fundo_branco.png"/>
          <p:cNvPicPr>
            <a:picLocks noChangeAspect="1" noChangeArrowheads="1"/>
          </p:cNvPicPr>
          <p:nvPr/>
        </p:nvPicPr>
        <p:blipFill>
          <a:blip r:embed="rId5" cstate="print"/>
          <a:srcRect/>
          <a:stretch>
            <a:fillRect/>
          </a:stretch>
        </p:blipFill>
        <p:spPr bwMode="auto">
          <a:xfrm>
            <a:off x="7286644" y="285728"/>
            <a:ext cx="1643074" cy="985265"/>
          </a:xfrm>
          <a:prstGeom prst="rect">
            <a:avLst/>
          </a:prstGeom>
          <a:noFill/>
        </p:spPr>
      </p:pic>
      <p:pic>
        <p:nvPicPr>
          <p:cNvPr id="14337" name="Picture 1"/>
          <p:cNvPicPr>
            <a:picLocks noChangeAspect="1" noChangeArrowheads="1"/>
          </p:cNvPicPr>
          <p:nvPr/>
        </p:nvPicPr>
        <p:blipFill>
          <a:blip r:embed="rId6" cstate="print"/>
          <a:srcRect/>
          <a:stretch>
            <a:fillRect/>
          </a:stretch>
        </p:blipFill>
        <p:spPr bwMode="auto">
          <a:xfrm>
            <a:off x="5857884" y="1357298"/>
            <a:ext cx="3076575" cy="1209675"/>
          </a:xfrm>
          <a:prstGeom prst="rect">
            <a:avLst/>
          </a:prstGeom>
          <a:noFill/>
          <a:ln w="9525">
            <a:noFill/>
            <a:miter lim="800000"/>
            <a:headEnd/>
            <a:tailEnd/>
          </a:ln>
          <a:effectLst/>
        </p:spPr>
      </p:pic>
      <p:sp>
        <p:nvSpPr>
          <p:cNvPr id="7" name="CaixaDeTexto 6"/>
          <p:cNvSpPr txBox="1"/>
          <p:nvPr/>
        </p:nvSpPr>
        <p:spPr>
          <a:xfrm>
            <a:off x="214282" y="3071810"/>
            <a:ext cx="7547066" cy="369332"/>
          </a:xfrm>
          <a:prstGeom prst="rect">
            <a:avLst/>
          </a:prstGeom>
          <a:noFill/>
        </p:spPr>
        <p:txBody>
          <a:bodyPr wrap="none" rtlCol="0">
            <a:spAutoFit/>
          </a:bodyPr>
          <a:lstStyle/>
          <a:p>
            <a:r>
              <a:rPr lang="pt-BR" dirty="0" smtClean="0"/>
              <a:t>ANTONIO BORGES. Projetos de acessibilidade do Instituto Tércio </a:t>
            </a:r>
            <a:r>
              <a:rPr lang="pt-BR" dirty="0" err="1" smtClean="0"/>
              <a:t>Pacitti</a:t>
            </a:r>
            <a:r>
              <a:rPr lang="pt-BR" dirty="0" smtClean="0"/>
              <a:t> - NCE/UFRJ</a:t>
            </a:r>
            <a:endParaRPr lang="pt-B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67587" name="Picture 3"/>
          <p:cNvPicPr>
            <a:picLocks noChangeAspect="1" noChangeArrowheads="1"/>
          </p:cNvPicPr>
          <p:nvPr/>
        </p:nvPicPr>
        <p:blipFill>
          <a:blip r:embed="rId2" cstate="print"/>
          <a:srcRect/>
          <a:stretch>
            <a:fillRect/>
          </a:stretch>
        </p:blipFill>
        <p:spPr bwMode="auto">
          <a:xfrm>
            <a:off x="0" y="-1"/>
            <a:ext cx="9144000" cy="3349969"/>
          </a:xfrm>
          <a:prstGeom prst="rect">
            <a:avLst/>
          </a:prstGeom>
          <a:noFill/>
          <a:ln w="9525">
            <a:noFill/>
            <a:miter lim="800000"/>
            <a:headEnd/>
            <a:tailEnd/>
          </a:ln>
          <a:effectLst/>
        </p:spPr>
      </p:pic>
      <p:pic>
        <p:nvPicPr>
          <p:cNvPr id="67589" name="Picture 5" descr="Imagem Lupa Virtual, Modelo Coletivo - Sem plataforma"/>
          <p:cNvPicPr>
            <a:picLocks noChangeAspect="1" noChangeArrowheads="1"/>
          </p:cNvPicPr>
          <p:nvPr/>
        </p:nvPicPr>
        <p:blipFill>
          <a:blip r:embed="rId3" cstate="print"/>
          <a:srcRect/>
          <a:stretch>
            <a:fillRect/>
          </a:stretch>
        </p:blipFill>
        <p:spPr bwMode="auto">
          <a:xfrm>
            <a:off x="428596" y="3571876"/>
            <a:ext cx="2114550" cy="2333626"/>
          </a:xfrm>
          <a:prstGeom prst="rect">
            <a:avLst/>
          </a:prstGeom>
          <a:noFill/>
        </p:spPr>
      </p:pic>
      <p:sp>
        <p:nvSpPr>
          <p:cNvPr id="7" name="Retângulo 6"/>
          <p:cNvSpPr/>
          <p:nvPr/>
        </p:nvSpPr>
        <p:spPr>
          <a:xfrm>
            <a:off x="2357422" y="3286124"/>
            <a:ext cx="6572264" cy="3785652"/>
          </a:xfrm>
          <a:prstGeom prst="rect">
            <a:avLst/>
          </a:prstGeom>
        </p:spPr>
        <p:txBody>
          <a:bodyPr wrap="square">
            <a:spAutoFit/>
          </a:bodyPr>
          <a:lstStyle/>
          <a:p>
            <a:pPr algn="just" fontAlgn="base"/>
            <a:r>
              <a:rPr lang="pt-BR" sz="1200" b="1" dirty="0">
                <a:latin typeface="Arial Narrow" pitchFamily="34" charset="0"/>
              </a:rPr>
              <a:t>Modelo:</a:t>
            </a:r>
          </a:p>
          <a:p>
            <a:pPr algn="just" fontAlgn="base"/>
            <a:r>
              <a:rPr lang="pt-BR" sz="1200" dirty="0" err="1">
                <a:latin typeface="Arial Narrow" pitchFamily="34" charset="0"/>
              </a:rPr>
              <a:t>Aladin</a:t>
            </a:r>
            <a:r>
              <a:rPr lang="pt-BR" sz="1200" dirty="0">
                <a:latin typeface="Arial Narrow" pitchFamily="34" charset="0"/>
              </a:rPr>
              <a:t> K1 - Sistema Vertical</a:t>
            </a:r>
          </a:p>
          <a:p>
            <a:pPr algn="just" fontAlgn="base"/>
            <a:r>
              <a:rPr lang="pt-BR" sz="1200" b="1" dirty="0">
                <a:latin typeface="Arial Narrow" pitchFamily="34" charset="0"/>
              </a:rPr>
              <a:t>Finalidade:</a:t>
            </a:r>
          </a:p>
          <a:p>
            <a:pPr algn="just" fontAlgn="base"/>
            <a:r>
              <a:rPr lang="pt-BR" sz="1600" dirty="0">
                <a:latin typeface="Arial Narrow" pitchFamily="34" charset="0"/>
              </a:rPr>
              <a:t>Lupa eletrônica sistema vertical com ou sem plataforma superior para colocar a TV, amplia de 5x a 40x, foco e zoom mecânico (ajuste manual) reproduz as imagens em vídeo (preto e branco ou colorido) ou em vídeo reverso de alto contraste (letra branca em fundo preto) mesa com movimento XY, onde se coloca qualquer objeto que se queira ler ou escrever plataforma para TV de 15 a 21 polegadas. Excelente auxílio em escolas, residências, clínicas, instituições, bibliotecas, no trabalho etc.</a:t>
            </a:r>
          </a:p>
          <a:p>
            <a:pPr algn="just" fontAlgn="base"/>
            <a:r>
              <a:rPr lang="pt-BR" sz="1200" b="1" dirty="0">
                <a:latin typeface="Arial Narrow" pitchFamily="34" charset="0"/>
              </a:rPr>
              <a:t>Categoria ISO 9999:2007:</a:t>
            </a:r>
          </a:p>
          <a:p>
            <a:pPr algn="just" fontAlgn="base"/>
            <a:r>
              <a:rPr lang="pt-BR" sz="1200" dirty="0">
                <a:latin typeface="Arial Narrow" pitchFamily="34" charset="0"/>
              </a:rPr>
              <a:t>22 03 09 Óculos, lentes e sistemas de lentes para ampliação</a:t>
            </a:r>
          </a:p>
          <a:p>
            <a:pPr algn="just" fontAlgn="base"/>
            <a:r>
              <a:rPr lang="pt-BR" sz="1200" b="1" dirty="0">
                <a:latin typeface="Arial Narrow" pitchFamily="34" charset="0"/>
              </a:rPr>
              <a:t>Empresa/Instituição:</a:t>
            </a:r>
          </a:p>
          <a:p>
            <a:pPr algn="just" fontAlgn="base"/>
            <a:r>
              <a:rPr lang="pt-BR" sz="1200" u="sng" dirty="0">
                <a:latin typeface="Arial Narrow" pitchFamily="34" charset="0"/>
                <a:hlinkClick r:id="rId4"/>
              </a:rPr>
              <a:t>BBZ - VISÃO SUBNORMAL</a:t>
            </a:r>
            <a:endParaRPr lang="pt-BR" sz="1200" dirty="0">
              <a:latin typeface="Arial Narrow" pitchFamily="34" charset="0"/>
            </a:endParaRPr>
          </a:p>
          <a:p>
            <a:pPr algn="just" fontAlgn="base"/>
            <a:r>
              <a:rPr lang="pt-BR" sz="1200" b="1" dirty="0" smtClean="0">
                <a:latin typeface="Arial Narrow" pitchFamily="34" charset="0"/>
              </a:rPr>
              <a:t>Distribuidor</a:t>
            </a:r>
            <a:r>
              <a:rPr lang="pt-BR" sz="1200" b="1" dirty="0">
                <a:latin typeface="Arial Narrow" pitchFamily="34" charset="0"/>
              </a:rPr>
              <a:t>:</a:t>
            </a:r>
          </a:p>
          <a:p>
            <a:pPr algn="just" fontAlgn="base"/>
            <a:r>
              <a:rPr lang="pt-BR" sz="1200" u="sng" dirty="0">
                <a:latin typeface="Arial Narrow" pitchFamily="34" charset="0"/>
                <a:hlinkClick r:id="rId5"/>
              </a:rPr>
              <a:t>BBZ VISÃO SUBNORMAL</a:t>
            </a:r>
            <a:endParaRPr lang="pt-BR" sz="1200" dirty="0">
              <a:latin typeface="Arial Narrow" pitchFamily="34" charset="0"/>
            </a:endParaRPr>
          </a:p>
          <a:p>
            <a:r>
              <a:rPr lang="pt-BR" dirty="0" smtClean="0"/>
              <a:t/>
            </a:r>
            <a:br>
              <a:rPr lang="pt-BR" dirty="0" smtClean="0"/>
            </a:br>
            <a:endParaRPr lang="pt-BR" dirty="0"/>
          </a:p>
        </p:txBody>
      </p:sp>
      <p:sp>
        <p:nvSpPr>
          <p:cNvPr id="8" name="Retângulo 7"/>
          <p:cNvSpPr/>
          <p:nvPr/>
        </p:nvSpPr>
        <p:spPr>
          <a:xfrm>
            <a:off x="4786314" y="6000768"/>
            <a:ext cx="3940309" cy="369332"/>
          </a:xfrm>
          <a:prstGeom prst="rect">
            <a:avLst/>
          </a:prstGeom>
        </p:spPr>
        <p:txBody>
          <a:bodyPr wrap="none">
            <a:spAutoFit/>
          </a:bodyPr>
          <a:lstStyle/>
          <a:p>
            <a:r>
              <a:rPr lang="pt-BR" b="1" dirty="0">
                <a:hlinkClick r:id="rId6"/>
              </a:rPr>
              <a:t>http://assistiva.mct.gov.br/index.</a:t>
            </a:r>
            <a:r>
              <a:rPr lang="pt-BR" b="1" dirty="0" err="1">
                <a:hlinkClick r:id="rId6"/>
              </a:rPr>
              <a:t>php</a:t>
            </a:r>
            <a:endParaRPr lang="pt-BR" dirty="0"/>
          </a:p>
        </p:txBody>
      </p:sp>
      <p:sp>
        <p:nvSpPr>
          <p:cNvPr id="11" name="CaixaDeTexto 10"/>
          <p:cNvSpPr txBox="1"/>
          <p:nvPr/>
        </p:nvSpPr>
        <p:spPr>
          <a:xfrm>
            <a:off x="4643438" y="2857496"/>
            <a:ext cx="502061" cy="369332"/>
          </a:xfrm>
          <a:prstGeom prst="rect">
            <a:avLst/>
          </a:prstGeom>
          <a:noFill/>
        </p:spPr>
        <p:txBody>
          <a:bodyPr wrap="none" rtlCol="0">
            <a:spAutoFit/>
          </a:bodyPr>
          <a:lstStyle/>
          <a:p>
            <a:r>
              <a:rPr lang="pt-BR" dirty="0" smtClean="0"/>
              <a:t>520</a:t>
            </a:r>
            <a:endParaRPr lang="pt-BR" dirty="0"/>
          </a:p>
        </p:txBody>
      </p:sp>
      <p:sp>
        <p:nvSpPr>
          <p:cNvPr id="12" name="CaixaDeTexto 11"/>
          <p:cNvSpPr txBox="1"/>
          <p:nvPr/>
        </p:nvSpPr>
        <p:spPr>
          <a:xfrm>
            <a:off x="2214546" y="2857496"/>
            <a:ext cx="502061" cy="369332"/>
          </a:xfrm>
          <a:prstGeom prst="rect">
            <a:avLst/>
          </a:prstGeom>
          <a:noFill/>
        </p:spPr>
        <p:txBody>
          <a:bodyPr wrap="none" rtlCol="0">
            <a:spAutoFit/>
          </a:bodyPr>
          <a:lstStyle/>
          <a:p>
            <a:r>
              <a:rPr lang="pt-BR" dirty="0" smtClean="0"/>
              <a:t>148</a:t>
            </a:r>
            <a:endParaRPr lang="pt-BR" dirty="0"/>
          </a:p>
        </p:txBody>
      </p:sp>
      <p:sp>
        <p:nvSpPr>
          <p:cNvPr id="13" name="CaixaDeTexto 12"/>
          <p:cNvSpPr txBox="1"/>
          <p:nvPr/>
        </p:nvSpPr>
        <p:spPr>
          <a:xfrm>
            <a:off x="3643306" y="2928934"/>
            <a:ext cx="396262" cy="369332"/>
          </a:xfrm>
          <a:prstGeom prst="rect">
            <a:avLst/>
          </a:prstGeom>
          <a:noFill/>
        </p:spPr>
        <p:txBody>
          <a:bodyPr wrap="none" rtlCol="0">
            <a:spAutoFit/>
          </a:bodyPr>
          <a:lstStyle/>
          <a:p>
            <a:r>
              <a:rPr lang="pt-BR" dirty="0" smtClean="0"/>
              <a:t>98</a:t>
            </a:r>
            <a:endParaRPr lang="pt-BR" dirty="0"/>
          </a:p>
        </p:txBody>
      </p:sp>
      <p:sp>
        <p:nvSpPr>
          <p:cNvPr id="14" name="CaixaDeTexto 13"/>
          <p:cNvSpPr txBox="1"/>
          <p:nvPr/>
        </p:nvSpPr>
        <p:spPr>
          <a:xfrm>
            <a:off x="5929322" y="2857496"/>
            <a:ext cx="502061" cy="369332"/>
          </a:xfrm>
          <a:prstGeom prst="rect">
            <a:avLst/>
          </a:prstGeom>
          <a:noFill/>
        </p:spPr>
        <p:txBody>
          <a:bodyPr wrap="none" rtlCol="0">
            <a:spAutoFit/>
          </a:bodyPr>
          <a:lstStyle/>
          <a:p>
            <a:r>
              <a:rPr lang="pt-BR" dirty="0" smtClean="0"/>
              <a:t>917</a:t>
            </a:r>
            <a:endParaRPr lang="pt-BR" dirty="0"/>
          </a:p>
        </p:txBody>
      </p:sp>
      <p:sp>
        <p:nvSpPr>
          <p:cNvPr id="15" name="CaixaDeTexto 14"/>
          <p:cNvSpPr txBox="1"/>
          <p:nvPr/>
        </p:nvSpPr>
        <p:spPr>
          <a:xfrm>
            <a:off x="7286644" y="2857496"/>
            <a:ext cx="502061" cy="369332"/>
          </a:xfrm>
          <a:prstGeom prst="rect">
            <a:avLst/>
          </a:prstGeom>
          <a:noFill/>
        </p:spPr>
        <p:txBody>
          <a:bodyPr wrap="none" rtlCol="0">
            <a:spAutoFit/>
          </a:bodyPr>
          <a:lstStyle/>
          <a:p>
            <a:r>
              <a:rPr lang="pt-BR" dirty="0" smtClean="0"/>
              <a:t>764</a:t>
            </a:r>
            <a:endParaRPr lang="pt-BR" dirty="0"/>
          </a:p>
        </p:txBody>
      </p:sp>
      <p:sp>
        <p:nvSpPr>
          <p:cNvPr id="16" name="CaixaDeTexto 15"/>
          <p:cNvSpPr txBox="1"/>
          <p:nvPr/>
        </p:nvSpPr>
        <p:spPr>
          <a:xfrm>
            <a:off x="8215338" y="2928934"/>
            <a:ext cx="502061" cy="369332"/>
          </a:xfrm>
          <a:prstGeom prst="rect">
            <a:avLst/>
          </a:prstGeom>
          <a:noFill/>
        </p:spPr>
        <p:txBody>
          <a:bodyPr wrap="none" rtlCol="0">
            <a:spAutoFit/>
          </a:bodyPr>
          <a:lstStyle/>
          <a:p>
            <a:r>
              <a:rPr lang="pt-BR" dirty="0" smtClean="0"/>
              <a:t>613</a:t>
            </a:r>
            <a:endParaRPr lang="pt-B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11"/>
          <p:cNvSpPr txBox="1"/>
          <p:nvPr/>
        </p:nvSpPr>
        <p:spPr>
          <a:xfrm>
            <a:off x="5572132" y="5500702"/>
            <a:ext cx="2826416" cy="646331"/>
          </a:xfrm>
          <a:prstGeom prst="rect">
            <a:avLst/>
          </a:prstGeom>
          <a:noFill/>
        </p:spPr>
        <p:txBody>
          <a:bodyPr wrap="none" rtlCol="0">
            <a:spAutoFit/>
          </a:bodyPr>
          <a:lstStyle/>
          <a:p>
            <a:pPr algn="ctr"/>
            <a:r>
              <a:rPr lang="pt-BR" b="1" dirty="0" smtClean="0"/>
              <a:t>BIBLIOTECA UNIVERSITÁRIA</a:t>
            </a:r>
          </a:p>
          <a:p>
            <a:pPr algn="ctr"/>
            <a:r>
              <a:rPr lang="pt-BR" b="1" dirty="0" smtClean="0"/>
              <a:t>SERVIÇO DE REFERÊNCIA</a:t>
            </a:r>
            <a:endParaRPr lang="pt-BR" b="1" dirty="0"/>
          </a:p>
        </p:txBody>
      </p:sp>
      <p:pic>
        <p:nvPicPr>
          <p:cNvPr id="48134" name="Picture 6" descr="https://jogodequeixo.files.wordpress.com/2011/11/telephone.gif"/>
          <p:cNvPicPr>
            <a:picLocks noChangeAspect="1" noChangeArrowheads="1"/>
          </p:cNvPicPr>
          <p:nvPr/>
        </p:nvPicPr>
        <p:blipFill>
          <a:blip r:embed="rId2" cstate="print"/>
          <a:srcRect/>
          <a:stretch>
            <a:fillRect/>
          </a:stretch>
        </p:blipFill>
        <p:spPr bwMode="auto">
          <a:xfrm>
            <a:off x="3643274" y="0"/>
            <a:ext cx="5500726" cy="5500726"/>
          </a:xfrm>
          <a:prstGeom prst="rect">
            <a:avLst/>
          </a:prstGeom>
          <a:noFill/>
        </p:spPr>
      </p:pic>
      <p:sp>
        <p:nvSpPr>
          <p:cNvPr id="14" name="Texto explicativo em elipse 13"/>
          <p:cNvSpPr/>
          <p:nvPr/>
        </p:nvSpPr>
        <p:spPr>
          <a:xfrm>
            <a:off x="214282" y="1214422"/>
            <a:ext cx="3929090" cy="3714776"/>
          </a:xfrm>
          <a:prstGeom prst="wedgeEllipseCallout">
            <a:avLst>
              <a:gd name="adj1" fmla="val 95160"/>
              <a:gd name="adj2" fmla="val -243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latin typeface="Arial" pitchFamily="34" charset="0"/>
                <a:cs typeface="Arial" pitchFamily="34" charset="0"/>
              </a:rPr>
              <a:t>Alô, Sandra, poderia vir até aqui?</a:t>
            </a:r>
          </a:p>
          <a:p>
            <a:pPr algn="ctr"/>
            <a:r>
              <a:rPr lang="pt-BR" sz="2400" b="1" dirty="0" smtClean="0">
                <a:latin typeface="Arial" pitchFamily="34" charset="0"/>
                <a:cs typeface="Arial" pitchFamily="34" charset="0"/>
              </a:rPr>
              <a:t> Estamos com um probleminha...</a:t>
            </a:r>
            <a:endParaRPr lang="pt-BR"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7158" y="1214422"/>
            <a:ext cx="8229600" cy="1714487"/>
          </a:xfrm>
        </p:spPr>
        <p:txBody>
          <a:bodyPr>
            <a:normAutofit fontScale="90000"/>
          </a:bodyPr>
          <a:lstStyle/>
          <a:p>
            <a:r>
              <a:rPr lang="pt-BR" dirty="0" smtClean="0">
                <a:latin typeface="Arial Narrow" pitchFamily="34" charset="0"/>
              </a:rPr>
              <a:t/>
            </a:r>
            <a:br>
              <a:rPr lang="pt-BR" dirty="0" smtClean="0">
                <a:latin typeface="Arial Narrow" pitchFamily="34" charset="0"/>
              </a:rPr>
            </a:br>
            <a:r>
              <a:rPr lang="pt-BR" dirty="0" smtClean="0">
                <a:latin typeface="Arial Narrow" pitchFamily="34" charset="0"/>
              </a:rPr>
              <a:t/>
            </a:r>
            <a:br>
              <a:rPr lang="pt-BR" dirty="0" smtClean="0">
                <a:latin typeface="Arial Narrow" pitchFamily="34" charset="0"/>
              </a:rPr>
            </a:br>
            <a:r>
              <a:rPr lang="pt-BR" sz="6000" b="1" dirty="0" smtClean="0">
                <a:latin typeface="Arial Narrow" pitchFamily="34" charset="0"/>
              </a:rPr>
              <a:t/>
            </a:r>
            <a:br>
              <a:rPr lang="pt-BR" sz="6000" b="1" dirty="0" smtClean="0">
                <a:latin typeface="Arial Narrow" pitchFamily="34" charset="0"/>
              </a:rPr>
            </a:br>
            <a:endParaRPr lang="pt-BR" sz="6000" b="1" dirty="0">
              <a:latin typeface="Arial Narrow" pitchFamily="34" charset="0"/>
            </a:endParaRPr>
          </a:p>
        </p:txBody>
      </p:sp>
      <p:pic>
        <p:nvPicPr>
          <p:cNvPr id="7" name="Imagem 6">
            <a:hlinkClick r:id="rId2"/>
          </p:cNvPr>
          <p:cNvPicPr/>
          <p:nvPr/>
        </p:nvPicPr>
        <p:blipFill>
          <a:blip r:embed="rId3" cstate="print"/>
          <a:srcRect/>
          <a:stretch>
            <a:fillRect/>
          </a:stretch>
        </p:blipFill>
        <p:spPr bwMode="auto">
          <a:xfrm>
            <a:off x="285720" y="214290"/>
            <a:ext cx="1143008" cy="1000132"/>
          </a:xfrm>
          <a:prstGeom prst="rect">
            <a:avLst/>
          </a:prstGeom>
          <a:noFill/>
          <a:ln w="9525">
            <a:noFill/>
            <a:miter lim="800000"/>
            <a:headEnd/>
            <a:tailEnd/>
          </a:ln>
        </p:spPr>
      </p:pic>
      <p:pic>
        <p:nvPicPr>
          <p:cNvPr id="24577" name="Picture 1" descr="C:\Users\sandra\Pictures\PORTFÓLIO FOTOS ACESSIBILIDADE E PÔSTERES SANDRA\BCG TREINAMENTO GESSICA CAROL NINA LUIZA\20140813_150818.jpg"/>
          <p:cNvPicPr>
            <a:picLocks noChangeAspect="1" noChangeArrowheads="1"/>
          </p:cNvPicPr>
          <p:nvPr/>
        </p:nvPicPr>
        <p:blipFill>
          <a:blip r:embed="rId4" cstate="print"/>
          <a:srcRect/>
          <a:stretch>
            <a:fillRect/>
          </a:stretch>
        </p:blipFill>
        <p:spPr bwMode="auto">
          <a:xfrm>
            <a:off x="7072330" y="-7429576"/>
            <a:ext cx="6191293" cy="4643470"/>
          </a:xfrm>
          <a:prstGeom prst="rect">
            <a:avLst/>
          </a:prstGeom>
          <a:noFill/>
        </p:spPr>
      </p:pic>
      <p:sp>
        <p:nvSpPr>
          <p:cNvPr id="6" name="CaixaDeTexto 5"/>
          <p:cNvSpPr txBox="1"/>
          <p:nvPr/>
        </p:nvSpPr>
        <p:spPr>
          <a:xfrm>
            <a:off x="357158" y="1571612"/>
            <a:ext cx="8272371" cy="954107"/>
          </a:xfrm>
          <a:prstGeom prst="rect">
            <a:avLst/>
          </a:prstGeom>
          <a:noFill/>
        </p:spPr>
        <p:txBody>
          <a:bodyPr wrap="square" rtlCol="0">
            <a:spAutoFit/>
          </a:bodyPr>
          <a:lstStyle/>
          <a:p>
            <a:pPr algn="ctr"/>
            <a:r>
              <a:rPr lang="pt-BR" sz="2800" b="1" dirty="0" smtClean="0">
                <a:latin typeface="Arial Narrow" pitchFamily="34" charset="0"/>
              </a:rPr>
              <a:t>         VISITANDO BIBLIOTECAS ACESSÍVEIS                    BIBLIOTECA DO TRF/2</a:t>
            </a:r>
            <a:endParaRPr lang="pt-BR" sz="2800" b="1" dirty="0">
              <a:latin typeface="Arial Narrow" pitchFamily="34" charset="0"/>
            </a:endParaRPr>
          </a:p>
        </p:txBody>
      </p:sp>
      <p:pic>
        <p:nvPicPr>
          <p:cNvPr id="55297" name="Picture 1" descr="C:\Users\sandra\Pictures\TRF 2\BIBLIOTECA DO TRF2 003.JPG"/>
          <p:cNvPicPr>
            <a:picLocks noChangeAspect="1" noChangeArrowheads="1"/>
          </p:cNvPicPr>
          <p:nvPr/>
        </p:nvPicPr>
        <p:blipFill>
          <a:blip r:embed="rId5" cstate="print"/>
          <a:srcRect/>
          <a:stretch>
            <a:fillRect/>
          </a:stretch>
        </p:blipFill>
        <p:spPr bwMode="auto">
          <a:xfrm>
            <a:off x="1357290" y="2857496"/>
            <a:ext cx="6715171" cy="3774916"/>
          </a:xfrm>
          <a:prstGeom prst="rect">
            <a:avLst/>
          </a:prstGeom>
          <a:noFill/>
        </p:spPr>
      </p:pic>
      <p:pic>
        <p:nvPicPr>
          <p:cNvPr id="8" name="Picture 2" descr="http://www.uff.br/sites/default/files/imagens-das-noticias/uff_55_curvas_01_200_fundo_branco.png"/>
          <p:cNvPicPr>
            <a:picLocks noChangeAspect="1" noChangeArrowheads="1"/>
          </p:cNvPicPr>
          <p:nvPr/>
        </p:nvPicPr>
        <p:blipFill>
          <a:blip r:embed="rId6" cstate="print"/>
          <a:srcRect/>
          <a:stretch>
            <a:fillRect/>
          </a:stretch>
        </p:blipFill>
        <p:spPr bwMode="auto">
          <a:xfrm>
            <a:off x="7215206" y="214290"/>
            <a:ext cx="1643074" cy="985265"/>
          </a:xfrm>
          <a:prstGeom prst="rect">
            <a:avLst/>
          </a:prstGeom>
          <a:noFill/>
        </p:spPr>
      </p:pic>
      <p:pic>
        <p:nvPicPr>
          <p:cNvPr id="9" name="Picture 1"/>
          <p:cNvPicPr>
            <a:picLocks noChangeAspect="1" noChangeArrowheads="1"/>
          </p:cNvPicPr>
          <p:nvPr/>
        </p:nvPicPr>
        <p:blipFill>
          <a:blip r:embed="rId7" cstate="print"/>
          <a:srcRect/>
          <a:stretch>
            <a:fillRect/>
          </a:stretch>
        </p:blipFill>
        <p:spPr bwMode="auto">
          <a:xfrm>
            <a:off x="3071803" y="214291"/>
            <a:ext cx="2643205" cy="1039279"/>
          </a:xfrm>
          <a:prstGeom prst="rect">
            <a:avLst/>
          </a:prstGeom>
          <a:noFill/>
          <a:ln w="9525">
            <a:noFill/>
            <a:miter lim="800000"/>
            <a:headEnd/>
            <a:tailEnd/>
          </a:ln>
          <a:effectLst/>
        </p:spPr>
      </p:pic>
      <p:sp>
        <p:nvSpPr>
          <p:cNvPr id="10" name="CaixaDeTexto 9"/>
          <p:cNvSpPr txBox="1"/>
          <p:nvPr/>
        </p:nvSpPr>
        <p:spPr>
          <a:xfrm>
            <a:off x="1571604" y="6215082"/>
            <a:ext cx="1936877" cy="369332"/>
          </a:xfrm>
          <a:prstGeom prst="rect">
            <a:avLst/>
          </a:prstGeom>
          <a:noFill/>
        </p:spPr>
        <p:txBody>
          <a:bodyPr wrap="none" rtlCol="0">
            <a:spAutoFit/>
          </a:bodyPr>
          <a:lstStyle/>
          <a:p>
            <a:r>
              <a:rPr lang="pt-BR" dirty="0" smtClean="0"/>
              <a:t>Foto: arquivo pessoal</a:t>
            </a:r>
            <a:endParaRPr lang="pt-B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p:cNvSpPr>
            <a:spLocks noGrp="1"/>
          </p:cNvSpPr>
          <p:nvPr>
            <p:ph type="subTitle" idx="1"/>
          </p:nvPr>
        </p:nvSpPr>
        <p:spPr>
          <a:xfrm>
            <a:off x="285720" y="1285860"/>
            <a:ext cx="8501122" cy="3357586"/>
          </a:xfrm>
        </p:spPr>
        <p:txBody>
          <a:bodyPr>
            <a:noAutofit/>
          </a:bodyPr>
          <a:lstStyle/>
          <a:p>
            <a:pPr algn="l"/>
            <a:endParaRPr lang="pt-BR" sz="2000" b="1" dirty="0" smtClean="0">
              <a:solidFill>
                <a:schemeClr val="tx1"/>
              </a:solidFill>
              <a:latin typeface="Arial Narrow" pitchFamily="34" charset="0"/>
            </a:endParaRPr>
          </a:p>
          <a:p>
            <a:pPr algn="l"/>
            <a:r>
              <a:rPr lang="pt-BR" sz="2000" b="1" dirty="0" smtClean="0">
                <a:solidFill>
                  <a:schemeClr val="tx1"/>
                </a:solidFill>
                <a:latin typeface="Arial Narrow" pitchFamily="34" charset="0"/>
              </a:rPr>
              <a:t>PESQUISA SOBRE RECURSOS DE TECNOLOGIAS ASSISTIVAS,  FERRAMENTAS E  SOFTWARES PARA BIBLIOTECAS   </a:t>
            </a:r>
          </a:p>
        </p:txBody>
      </p:sp>
      <p:pic>
        <p:nvPicPr>
          <p:cNvPr id="7" name="Imagem 6">
            <a:hlinkClick r:id="rId2"/>
          </p:cNvPr>
          <p:cNvPicPr/>
          <p:nvPr/>
        </p:nvPicPr>
        <p:blipFill>
          <a:blip r:embed="rId3" cstate="print"/>
          <a:srcRect/>
          <a:stretch>
            <a:fillRect/>
          </a:stretch>
        </p:blipFill>
        <p:spPr bwMode="auto">
          <a:xfrm>
            <a:off x="285720" y="214290"/>
            <a:ext cx="1214446" cy="1143008"/>
          </a:xfrm>
          <a:prstGeom prst="rect">
            <a:avLst/>
          </a:prstGeom>
          <a:noFill/>
          <a:ln w="9525">
            <a:noFill/>
            <a:miter lim="800000"/>
            <a:headEnd/>
            <a:tailEnd/>
          </a:ln>
        </p:spPr>
      </p:pic>
      <p:pic>
        <p:nvPicPr>
          <p:cNvPr id="9" name="Picture 2" descr="http://www.uff.br/sites/default/files/imagens-das-noticias/uff_55_curvas_01_200_fundo_branco.png"/>
          <p:cNvPicPr>
            <a:picLocks noChangeAspect="1" noChangeArrowheads="1"/>
          </p:cNvPicPr>
          <p:nvPr/>
        </p:nvPicPr>
        <p:blipFill>
          <a:blip r:embed="rId4" cstate="print"/>
          <a:srcRect/>
          <a:stretch>
            <a:fillRect/>
          </a:stretch>
        </p:blipFill>
        <p:spPr bwMode="auto">
          <a:xfrm>
            <a:off x="7215206" y="214290"/>
            <a:ext cx="1643074" cy="985265"/>
          </a:xfrm>
          <a:prstGeom prst="rect">
            <a:avLst/>
          </a:prstGeom>
          <a:noFill/>
        </p:spPr>
      </p:pic>
      <p:pic>
        <p:nvPicPr>
          <p:cNvPr id="12" name="Picture 1"/>
          <p:cNvPicPr>
            <a:picLocks noChangeAspect="1" noChangeArrowheads="1"/>
          </p:cNvPicPr>
          <p:nvPr/>
        </p:nvPicPr>
        <p:blipFill>
          <a:blip r:embed="rId5" cstate="print"/>
          <a:srcRect/>
          <a:stretch>
            <a:fillRect/>
          </a:stretch>
        </p:blipFill>
        <p:spPr bwMode="auto">
          <a:xfrm>
            <a:off x="2928926" y="214290"/>
            <a:ext cx="2928958" cy="1151634"/>
          </a:xfrm>
          <a:prstGeom prst="rect">
            <a:avLst/>
          </a:prstGeom>
          <a:noFill/>
          <a:ln w="9525">
            <a:noFill/>
            <a:miter lim="800000"/>
            <a:headEnd/>
            <a:tailEnd/>
          </a:ln>
          <a:effectLst/>
        </p:spPr>
      </p:pic>
      <p:pic>
        <p:nvPicPr>
          <p:cNvPr id="14" name="Picture 10" descr="C:\Users\sandra\Pictures\TRF 2\BIBLIOTECA DO TRF2 007.JPG"/>
          <p:cNvPicPr>
            <a:picLocks noChangeAspect="1" noChangeArrowheads="1"/>
          </p:cNvPicPr>
          <p:nvPr/>
        </p:nvPicPr>
        <p:blipFill>
          <a:blip r:embed="rId6" cstate="print"/>
          <a:srcRect/>
          <a:stretch>
            <a:fillRect/>
          </a:stretch>
        </p:blipFill>
        <p:spPr bwMode="auto">
          <a:xfrm>
            <a:off x="1357290" y="2643182"/>
            <a:ext cx="6481111" cy="3643338"/>
          </a:xfrm>
          <a:prstGeom prst="rect">
            <a:avLst/>
          </a:prstGeom>
          <a:noFill/>
        </p:spPr>
      </p:pic>
      <p:sp>
        <p:nvSpPr>
          <p:cNvPr id="15" name="CaixaDeTexto 14"/>
          <p:cNvSpPr txBox="1"/>
          <p:nvPr/>
        </p:nvSpPr>
        <p:spPr>
          <a:xfrm>
            <a:off x="3357554" y="6286520"/>
            <a:ext cx="1384866" cy="369332"/>
          </a:xfrm>
          <a:prstGeom prst="rect">
            <a:avLst/>
          </a:prstGeom>
          <a:noFill/>
        </p:spPr>
        <p:txBody>
          <a:bodyPr wrap="none" rtlCol="0">
            <a:spAutoFit/>
          </a:bodyPr>
          <a:lstStyle/>
          <a:p>
            <a:r>
              <a:rPr lang="pt-BR" dirty="0" smtClean="0"/>
              <a:t>Foto da autora</a:t>
            </a:r>
            <a:endParaRPr lang="pt-B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28596" y="5357826"/>
            <a:ext cx="8229600" cy="1714487"/>
          </a:xfrm>
        </p:spPr>
        <p:txBody>
          <a:bodyPr>
            <a:normAutofit fontScale="90000"/>
          </a:bodyPr>
          <a:lstStyle/>
          <a:p>
            <a:r>
              <a:rPr lang="pt-BR" dirty="0" smtClean="0">
                <a:latin typeface="Arial Narrow" pitchFamily="34" charset="0"/>
              </a:rPr>
              <a:t/>
            </a:r>
            <a:br>
              <a:rPr lang="pt-BR" dirty="0" smtClean="0">
                <a:latin typeface="Arial Narrow" pitchFamily="34" charset="0"/>
              </a:rPr>
            </a:br>
            <a:r>
              <a:rPr lang="pt-BR" dirty="0" smtClean="0">
                <a:latin typeface="Arial Narrow" pitchFamily="34" charset="0"/>
              </a:rPr>
              <a:t/>
            </a:r>
            <a:br>
              <a:rPr lang="pt-BR" dirty="0" smtClean="0">
                <a:latin typeface="Arial Narrow" pitchFamily="34" charset="0"/>
              </a:rPr>
            </a:br>
            <a:r>
              <a:rPr lang="pt-BR" sz="6000" b="1" dirty="0" smtClean="0">
                <a:latin typeface="Arial Narrow" pitchFamily="34" charset="0"/>
              </a:rPr>
              <a:t/>
            </a:r>
            <a:br>
              <a:rPr lang="pt-BR" sz="6000" b="1" dirty="0" smtClean="0">
                <a:latin typeface="Arial Narrow" pitchFamily="34" charset="0"/>
              </a:rPr>
            </a:br>
            <a:endParaRPr lang="pt-BR" sz="6000" b="1" dirty="0">
              <a:latin typeface="Arial Narrow" pitchFamily="34" charset="0"/>
            </a:endParaRPr>
          </a:p>
        </p:txBody>
      </p:sp>
      <p:pic>
        <p:nvPicPr>
          <p:cNvPr id="7" name="Imagem 6">
            <a:hlinkClick r:id="rId2"/>
          </p:cNvPr>
          <p:cNvPicPr/>
          <p:nvPr/>
        </p:nvPicPr>
        <p:blipFill>
          <a:blip r:embed="rId3" cstate="print"/>
          <a:srcRect/>
          <a:stretch>
            <a:fillRect/>
          </a:stretch>
        </p:blipFill>
        <p:spPr bwMode="auto">
          <a:xfrm>
            <a:off x="5715008" y="357166"/>
            <a:ext cx="1000132" cy="857256"/>
          </a:xfrm>
          <a:prstGeom prst="rect">
            <a:avLst/>
          </a:prstGeom>
          <a:noFill/>
          <a:ln w="9525">
            <a:noFill/>
            <a:miter lim="800000"/>
            <a:headEnd/>
            <a:tailEnd/>
          </a:ln>
        </p:spPr>
      </p:pic>
      <p:pic>
        <p:nvPicPr>
          <p:cNvPr id="65539" name="Picture 3" descr="C:\Users\sandra\Pictures\TRF 2\BIBLIOTECA DO TRF2 015.JPG"/>
          <p:cNvPicPr>
            <a:picLocks noChangeAspect="1" noChangeArrowheads="1"/>
          </p:cNvPicPr>
          <p:nvPr/>
        </p:nvPicPr>
        <p:blipFill>
          <a:blip r:embed="rId4" cstate="print"/>
          <a:srcRect/>
          <a:stretch>
            <a:fillRect/>
          </a:stretch>
        </p:blipFill>
        <p:spPr bwMode="auto">
          <a:xfrm rot="21148331">
            <a:off x="426202" y="3415806"/>
            <a:ext cx="4320739" cy="2428892"/>
          </a:xfrm>
          <a:prstGeom prst="rect">
            <a:avLst/>
          </a:prstGeom>
          <a:noFill/>
        </p:spPr>
      </p:pic>
      <p:pic>
        <p:nvPicPr>
          <p:cNvPr id="65540" name="Picture 4" descr="C:\Users\sandra\Pictures\TRF 2\BIBLIOTECA DO TRF2 021.JPG"/>
          <p:cNvPicPr>
            <a:picLocks noChangeAspect="1" noChangeArrowheads="1"/>
          </p:cNvPicPr>
          <p:nvPr/>
        </p:nvPicPr>
        <p:blipFill>
          <a:blip r:embed="rId5" cstate="print"/>
          <a:srcRect/>
          <a:stretch>
            <a:fillRect/>
          </a:stretch>
        </p:blipFill>
        <p:spPr bwMode="auto">
          <a:xfrm rot="288870">
            <a:off x="394971" y="419381"/>
            <a:ext cx="5005481" cy="2813818"/>
          </a:xfrm>
          <a:prstGeom prst="rect">
            <a:avLst/>
          </a:prstGeom>
          <a:noFill/>
        </p:spPr>
      </p:pic>
      <p:pic>
        <p:nvPicPr>
          <p:cNvPr id="65544" name="Picture 8"/>
          <p:cNvPicPr>
            <a:picLocks noChangeAspect="1" noChangeArrowheads="1"/>
          </p:cNvPicPr>
          <p:nvPr/>
        </p:nvPicPr>
        <p:blipFill>
          <a:blip r:embed="rId6" cstate="print"/>
          <a:srcRect/>
          <a:stretch>
            <a:fillRect/>
          </a:stretch>
        </p:blipFill>
        <p:spPr bwMode="auto">
          <a:xfrm>
            <a:off x="4429125" y="3832722"/>
            <a:ext cx="4286280" cy="2453797"/>
          </a:xfrm>
          <a:prstGeom prst="rect">
            <a:avLst/>
          </a:prstGeom>
          <a:noFill/>
          <a:ln w="9525">
            <a:noFill/>
            <a:miter lim="800000"/>
            <a:headEnd/>
            <a:tailEnd/>
          </a:ln>
          <a:effectLst/>
        </p:spPr>
      </p:pic>
      <p:pic>
        <p:nvPicPr>
          <p:cNvPr id="12" name="Picture 1"/>
          <p:cNvPicPr>
            <a:picLocks noChangeAspect="1" noChangeArrowheads="1"/>
          </p:cNvPicPr>
          <p:nvPr/>
        </p:nvPicPr>
        <p:blipFill>
          <a:blip r:embed="rId7" cstate="print"/>
          <a:srcRect/>
          <a:stretch>
            <a:fillRect/>
          </a:stretch>
        </p:blipFill>
        <p:spPr bwMode="auto">
          <a:xfrm>
            <a:off x="5786446" y="1714488"/>
            <a:ext cx="2928958" cy="1151634"/>
          </a:xfrm>
          <a:prstGeom prst="rect">
            <a:avLst/>
          </a:prstGeom>
          <a:noFill/>
          <a:ln w="9525">
            <a:noFill/>
            <a:miter lim="800000"/>
            <a:headEnd/>
            <a:tailEnd/>
          </a:ln>
          <a:effectLst/>
        </p:spPr>
      </p:pic>
      <p:pic>
        <p:nvPicPr>
          <p:cNvPr id="13" name="Picture 2" descr="http://www.uff.br/sites/default/files/imagens-das-noticias/uff_55_curvas_01_200_fundo_branco.png"/>
          <p:cNvPicPr>
            <a:picLocks noChangeAspect="1" noChangeArrowheads="1"/>
          </p:cNvPicPr>
          <p:nvPr/>
        </p:nvPicPr>
        <p:blipFill>
          <a:blip r:embed="rId8" cstate="print"/>
          <a:srcRect/>
          <a:stretch>
            <a:fillRect/>
          </a:stretch>
        </p:blipFill>
        <p:spPr bwMode="auto">
          <a:xfrm>
            <a:off x="7143768" y="285728"/>
            <a:ext cx="1643074" cy="985265"/>
          </a:xfrm>
          <a:prstGeom prst="rect">
            <a:avLst/>
          </a:prstGeom>
          <a:noFill/>
        </p:spPr>
      </p:pic>
      <p:sp>
        <p:nvSpPr>
          <p:cNvPr id="14" name="CaixaDeTexto 13"/>
          <p:cNvSpPr txBox="1"/>
          <p:nvPr/>
        </p:nvSpPr>
        <p:spPr>
          <a:xfrm>
            <a:off x="1428728" y="6072206"/>
            <a:ext cx="1457002" cy="369332"/>
          </a:xfrm>
          <a:prstGeom prst="rect">
            <a:avLst/>
          </a:prstGeom>
          <a:noFill/>
        </p:spPr>
        <p:txBody>
          <a:bodyPr wrap="none" rtlCol="0">
            <a:spAutoFit/>
          </a:bodyPr>
          <a:lstStyle/>
          <a:p>
            <a:r>
              <a:rPr lang="pt-BR" dirty="0" smtClean="0"/>
              <a:t>Fotos da autora</a:t>
            </a:r>
            <a:endParaRPr lang="pt-B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p:cNvSpPr>
            <a:spLocks noGrp="1"/>
          </p:cNvSpPr>
          <p:nvPr>
            <p:ph type="subTitle" idx="1"/>
          </p:nvPr>
        </p:nvSpPr>
        <p:spPr>
          <a:xfrm>
            <a:off x="285720" y="1285860"/>
            <a:ext cx="8501122" cy="3357586"/>
          </a:xfrm>
        </p:spPr>
        <p:txBody>
          <a:bodyPr>
            <a:noAutofit/>
          </a:bodyPr>
          <a:lstStyle/>
          <a:p>
            <a:pPr algn="l"/>
            <a:endParaRPr lang="pt-BR" sz="2000" b="1" dirty="0" smtClean="0">
              <a:solidFill>
                <a:schemeClr val="tx1"/>
              </a:solidFill>
              <a:latin typeface="Arial Narrow" pitchFamily="34" charset="0"/>
            </a:endParaRPr>
          </a:p>
          <a:p>
            <a:pPr algn="l"/>
            <a:r>
              <a:rPr lang="pt-BR" sz="2000" b="1" dirty="0" smtClean="0">
                <a:solidFill>
                  <a:schemeClr val="tx1"/>
                </a:solidFill>
                <a:latin typeface="Arial Narrow" pitchFamily="34" charset="0"/>
              </a:rPr>
              <a:t>PESQUISA SOBRE RECURSOS DE TECNOLOGIAS ASSISTIVAS,  FERRAMENTAS E  SOFTWARES PARA BIBLIOTECAS.   </a:t>
            </a:r>
          </a:p>
        </p:txBody>
      </p:sp>
      <p:pic>
        <p:nvPicPr>
          <p:cNvPr id="7" name="Imagem 6">
            <a:hlinkClick r:id="rId2"/>
          </p:cNvPr>
          <p:cNvPicPr/>
          <p:nvPr/>
        </p:nvPicPr>
        <p:blipFill>
          <a:blip r:embed="rId3" cstate="print"/>
          <a:srcRect/>
          <a:stretch>
            <a:fillRect/>
          </a:stretch>
        </p:blipFill>
        <p:spPr bwMode="auto">
          <a:xfrm>
            <a:off x="285720" y="214290"/>
            <a:ext cx="1214446" cy="1143008"/>
          </a:xfrm>
          <a:prstGeom prst="rect">
            <a:avLst/>
          </a:prstGeom>
          <a:noFill/>
          <a:ln w="9525">
            <a:noFill/>
            <a:miter lim="800000"/>
            <a:headEnd/>
            <a:tailEnd/>
          </a:ln>
        </p:spPr>
      </p:pic>
      <p:pic>
        <p:nvPicPr>
          <p:cNvPr id="9" name="Picture 2" descr="http://www.uff.br/sites/default/files/imagens-das-noticias/uff_55_curvas_01_200_fundo_branco.png"/>
          <p:cNvPicPr>
            <a:picLocks noChangeAspect="1" noChangeArrowheads="1"/>
          </p:cNvPicPr>
          <p:nvPr/>
        </p:nvPicPr>
        <p:blipFill>
          <a:blip r:embed="rId4" cstate="print"/>
          <a:srcRect/>
          <a:stretch>
            <a:fillRect/>
          </a:stretch>
        </p:blipFill>
        <p:spPr bwMode="auto">
          <a:xfrm>
            <a:off x="7215206" y="214290"/>
            <a:ext cx="1643074" cy="985265"/>
          </a:xfrm>
          <a:prstGeom prst="rect">
            <a:avLst/>
          </a:prstGeom>
          <a:noFill/>
        </p:spPr>
      </p:pic>
      <p:pic>
        <p:nvPicPr>
          <p:cNvPr id="11" name="Picture 9"/>
          <p:cNvPicPr>
            <a:picLocks noChangeAspect="1" noChangeArrowheads="1"/>
          </p:cNvPicPr>
          <p:nvPr/>
        </p:nvPicPr>
        <p:blipFill>
          <a:blip r:embed="rId5" cstate="print"/>
          <a:srcRect/>
          <a:stretch>
            <a:fillRect/>
          </a:stretch>
        </p:blipFill>
        <p:spPr bwMode="auto">
          <a:xfrm>
            <a:off x="2071670" y="2643182"/>
            <a:ext cx="5143504" cy="3942224"/>
          </a:xfrm>
          <a:prstGeom prst="rect">
            <a:avLst/>
          </a:prstGeom>
          <a:noFill/>
          <a:ln w="9525">
            <a:noFill/>
            <a:miter lim="800000"/>
            <a:headEnd/>
            <a:tailEnd/>
          </a:ln>
          <a:effectLst/>
        </p:spPr>
      </p:pic>
      <p:pic>
        <p:nvPicPr>
          <p:cNvPr id="12" name="Picture 1"/>
          <p:cNvPicPr>
            <a:picLocks noChangeAspect="1" noChangeArrowheads="1"/>
          </p:cNvPicPr>
          <p:nvPr/>
        </p:nvPicPr>
        <p:blipFill>
          <a:blip r:embed="rId6" cstate="print"/>
          <a:srcRect/>
          <a:stretch>
            <a:fillRect/>
          </a:stretch>
        </p:blipFill>
        <p:spPr bwMode="auto">
          <a:xfrm>
            <a:off x="3000364" y="214290"/>
            <a:ext cx="2928958" cy="1151634"/>
          </a:xfrm>
          <a:prstGeom prst="rect">
            <a:avLst/>
          </a:prstGeom>
          <a:noFill/>
          <a:ln w="9525">
            <a:noFill/>
            <a:miter lim="800000"/>
            <a:headEnd/>
            <a:tailEnd/>
          </a:ln>
          <a:effectLst/>
        </p:spPr>
      </p:pic>
      <p:sp>
        <p:nvSpPr>
          <p:cNvPr id="13" name="CaixaDeTexto 12"/>
          <p:cNvSpPr txBox="1"/>
          <p:nvPr/>
        </p:nvSpPr>
        <p:spPr>
          <a:xfrm rot="20861093">
            <a:off x="4738646" y="5926955"/>
            <a:ext cx="1357322" cy="369332"/>
          </a:xfrm>
          <a:prstGeom prst="rect">
            <a:avLst/>
          </a:prstGeom>
          <a:noFill/>
        </p:spPr>
        <p:txBody>
          <a:bodyPr wrap="square" rtlCol="0">
            <a:spAutoFit/>
          </a:bodyPr>
          <a:lstStyle/>
          <a:p>
            <a:r>
              <a:rPr lang="pt-BR" b="1" dirty="0" smtClean="0">
                <a:latin typeface="Arial Narrow" pitchFamily="34" charset="0"/>
              </a:rPr>
              <a:t>FUSORA</a:t>
            </a:r>
            <a:endParaRPr lang="pt-BR" b="1" dirty="0">
              <a:latin typeface="Arial Narrow" pitchFamily="34" charset="0"/>
            </a:endParaRPr>
          </a:p>
        </p:txBody>
      </p:sp>
      <p:sp>
        <p:nvSpPr>
          <p:cNvPr id="10" name="Retângulo 9"/>
          <p:cNvSpPr/>
          <p:nvPr/>
        </p:nvSpPr>
        <p:spPr>
          <a:xfrm>
            <a:off x="2214546" y="6215082"/>
            <a:ext cx="1384866" cy="369332"/>
          </a:xfrm>
          <a:prstGeom prst="rect">
            <a:avLst/>
          </a:prstGeom>
        </p:spPr>
        <p:txBody>
          <a:bodyPr wrap="none">
            <a:spAutoFit/>
          </a:bodyPr>
          <a:lstStyle/>
          <a:p>
            <a:r>
              <a:rPr lang="pt-BR" dirty="0" smtClean="0"/>
              <a:t>Foto da autora</a:t>
            </a:r>
            <a:endParaRPr lang="pt-B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285720" y="2714620"/>
            <a:ext cx="8643998" cy="369332"/>
          </a:xfrm>
          <a:prstGeom prst="rect">
            <a:avLst/>
          </a:prstGeom>
        </p:spPr>
        <p:txBody>
          <a:bodyPr wrap="square">
            <a:spAutoFit/>
          </a:bodyPr>
          <a:lstStyle/>
          <a:p>
            <a:pPr algn="just"/>
            <a:endParaRPr lang="pt-BR" dirty="0"/>
          </a:p>
        </p:txBody>
      </p:sp>
      <p:pic>
        <p:nvPicPr>
          <p:cNvPr id="8" name="Imagem 7">
            <a:hlinkClick r:id="rId2"/>
          </p:cNvPr>
          <p:cNvPicPr/>
          <p:nvPr/>
        </p:nvPicPr>
        <p:blipFill>
          <a:blip r:embed="rId3" cstate="print"/>
          <a:srcRect/>
          <a:stretch>
            <a:fillRect/>
          </a:stretch>
        </p:blipFill>
        <p:spPr bwMode="auto">
          <a:xfrm>
            <a:off x="428596" y="357166"/>
            <a:ext cx="785818" cy="785818"/>
          </a:xfrm>
          <a:prstGeom prst="rect">
            <a:avLst/>
          </a:prstGeom>
          <a:noFill/>
          <a:ln w="9525">
            <a:noFill/>
            <a:miter lim="800000"/>
            <a:headEnd/>
            <a:tailEnd/>
          </a:ln>
        </p:spPr>
      </p:pic>
      <p:sp>
        <p:nvSpPr>
          <p:cNvPr id="26627" name="Rectangle 3"/>
          <p:cNvSpPr>
            <a:spLocks noChangeArrowheads="1"/>
          </p:cNvSpPr>
          <p:nvPr/>
        </p:nvSpPr>
        <p:spPr bwMode="auto">
          <a:xfrm>
            <a:off x="357158" y="3286124"/>
            <a:ext cx="850112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endParaRPr lang="pt-BR" sz="2000" b="1" dirty="0">
              <a:latin typeface="Arial Narrow"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effectLst/>
                <a:latin typeface="Arial Narrow" pitchFamily="34" charset="0"/>
                <a:ea typeface="Times New Roman" pitchFamily="18" charset="0"/>
                <a:cs typeface="Arial" pitchFamily="34" charset="0"/>
              </a:rPr>
              <a:t>   </a:t>
            </a:r>
            <a:endParaRPr kumimoji="0" lang="pt-BR" sz="2000" b="1" i="0" u="none" strike="noStrike" cap="none" normalizeH="0" baseline="0" dirty="0" smtClean="0">
              <a:ln>
                <a:noFill/>
              </a:ln>
              <a:effectLst/>
              <a:latin typeface="Arial Narrow" pitchFamily="34"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effectLst/>
                <a:latin typeface="Arial Narrow" pitchFamily="34" charset="0"/>
                <a:ea typeface="Times New Roman" pitchFamily="18" charset="0"/>
                <a:cs typeface="Times New Roman" pitchFamily="18" charset="0"/>
              </a:rPr>
              <a:t> </a:t>
            </a:r>
            <a:endParaRPr kumimoji="0" lang="pt-BR" sz="2000" b="1" i="0" u="none" strike="noStrike" cap="none" normalizeH="0" baseline="0" dirty="0" smtClean="0">
              <a:ln>
                <a:noFill/>
              </a:ln>
              <a:effectLst/>
              <a:latin typeface="Arial Narrow" pitchFamily="34" charset="0"/>
              <a:cs typeface="Arial" pitchFamily="34" charset="0"/>
            </a:endParaRPr>
          </a:p>
        </p:txBody>
      </p:sp>
      <p:pic>
        <p:nvPicPr>
          <p:cNvPr id="7" name="Picture 2" descr="http://www.uff.br/sites/default/files/imagens-das-noticias/uff_55_curvas_01_200_fundo_branco.png"/>
          <p:cNvPicPr>
            <a:picLocks noChangeAspect="1" noChangeArrowheads="1"/>
          </p:cNvPicPr>
          <p:nvPr/>
        </p:nvPicPr>
        <p:blipFill>
          <a:blip r:embed="rId4" cstate="print"/>
          <a:srcRect/>
          <a:stretch>
            <a:fillRect/>
          </a:stretch>
        </p:blipFill>
        <p:spPr bwMode="auto">
          <a:xfrm>
            <a:off x="7000892" y="285728"/>
            <a:ext cx="1643074" cy="985265"/>
          </a:xfrm>
          <a:prstGeom prst="rect">
            <a:avLst/>
          </a:prstGeom>
          <a:noFill/>
        </p:spPr>
      </p:pic>
      <p:sp>
        <p:nvSpPr>
          <p:cNvPr id="9" name="Título 8"/>
          <p:cNvSpPr>
            <a:spLocks noGrp="1"/>
          </p:cNvSpPr>
          <p:nvPr>
            <p:ph type="ctrTitle"/>
          </p:nvPr>
        </p:nvSpPr>
        <p:spPr>
          <a:xfrm>
            <a:off x="6858016" y="2143116"/>
            <a:ext cx="2285984" cy="3571900"/>
          </a:xfrm>
        </p:spPr>
        <p:txBody>
          <a:bodyPr>
            <a:normAutofit/>
          </a:bodyPr>
          <a:lstStyle/>
          <a:p>
            <a:pPr lvl="0"/>
            <a:r>
              <a:rPr lang="pt-BR" sz="2000" b="1" dirty="0" smtClean="0">
                <a:solidFill>
                  <a:schemeClr val="tx1"/>
                </a:solidFill>
                <a:latin typeface="Arial Narrow" pitchFamily="34" charset="0"/>
                <a:ea typeface="Times New Roman" pitchFamily="18" charset="0"/>
                <a:cs typeface="Arial" pitchFamily="34" charset="0"/>
              </a:rPr>
              <a:t>SENSIBILIZANDO BIBLIOTECÁRIOS SOBRE AS BARREIRAS ARQUITETÔNICAS, ATITUDINAIS E DE ACESSO À  INFORMAÇÃO NO CONTEXTO DA UNIVERSIDADE. </a:t>
            </a:r>
            <a:endParaRPr lang="pt-BR" sz="2000" b="1" dirty="0">
              <a:solidFill>
                <a:schemeClr val="tx1"/>
              </a:solidFill>
            </a:endParaRPr>
          </a:p>
        </p:txBody>
      </p:sp>
      <p:pic>
        <p:nvPicPr>
          <p:cNvPr id="11" name="Picture 1"/>
          <p:cNvPicPr>
            <a:picLocks noChangeAspect="1" noChangeArrowheads="1"/>
          </p:cNvPicPr>
          <p:nvPr/>
        </p:nvPicPr>
        <p:blipFill>
          <a:blip r:embed="rId5" cstate="print"/>
          <a:srcRect/>
          <a:stretch>
            <a:fillRect/>
          </a:stretch>
        </p:blipFill>
        <p:spPr bwMode="auto">
          <a:xfrm>
            <a:off x="3143240" y="285728"/>
            <a:ext cx="2537454" cy="997699"/>
          </a:xfrm>
          <a:prstGeom prst="rect">
            <a:avLst/>
          </a:prstGeom>
          <a:noFill/>
          <a:ln w="9525">
            <a:noFill/>
            <a:miter lim="800000"/>
            <a:headEnd/>
            <a:tailEnd/>
          </a:ln>
          <a:effectLst/>
        </p:spPr>
      </p:pic>
      <p:pic>
        <p:nvPicPr>
          <p:cNvPr id="14" name="Picture 2" descr="C:\Users\sandra\Pictures\SDC BCG REUNIÕES EVENTOS\SDC POSTER SANDRA\20141204_140940 - Cópia (2).jpg"/>
          <p:cNvPicPr>
            <a:picLocks noChangeAspect="1" noChangeArrowheads="1"/>
          </p:cNvPicPr>
          <p:nvPr/>
        </p:nvPicPr>
        <p:blipFill>
          <a:blip r:embed="rId6" cstate="print"/>
          <a:srcRect/>
          <a:stretch>
            <a:fillRect/>
          </a:stretch>
        </p:blipFill>
        <p:spPr bwMode="auto">
          <a:xfrm>
            <a:off x="500034" y="1428736"/>
            <a:ext cx="6381793" cy="4786346"/>
          </a:xfrm>
          <a:prstGeom prst="rect">
            <a:avLst/>
          </a:prstGeom>
          <a:noFill/>
        </p:spPr>
      </p:pic>
      <p:sp>
        <p:nvSpPr>
          <p:cNvPr id="15" name="CaixaDeTexto 14"/>
          <p:cNvSpPr txBox="1"/>
          <p:nvPr/>
        </p:nvSpPr>
        <p:spPr>
          <a:xfrm>
            <a:off x="2357422" y="5715016"/>
            <a:ext cx="1936877" cy="369332"/>
          </a:xfrm>
          <a:prstGeom prst="rect">
            <a:avLst/>
          </a:prstGeom>
          <a:noFill/>
        </p:spPr>
        <p:txBody>
          <a:bodyPr wrap="none" rtlCol="0">
            <a:spAutoFit/>
          </a:bodyPr>
          <a:lstStyle/>
          <a:p>
            <a:r>
              <a:rPr lang="pt-BR" dirty="0" smtClean="0"/>
              <a:t>Foto: arquivo pessoal</a:t>
            </a:r>
            <a:endParaRPr lang="pt-B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285720" y="2714620"/>
            <a:ext cx="8643998" cy="369332"/>
          </a:xfrm>
          <a:prstGeom prst="rect">
            <a:avLst/>
          </a:prstGeom>
        </p:spPr>
        <p:txBody>
          <a:bodyPr wrap="square">
            <a:spAutoFit/>
          </a:bodyPr>
          <a:lstStyle/>
          <a:p>
            <a:pPr algn="just"/>
            <a:endParaRPr lang="pt-BR" dirty="0"/>
          </a:p>
        </p:txBody>
      </p:sp>
      <p:pic>
        <p:nvPicPr>
          <p:cNvPr id="8" name="Imagem 7">
            <a:hlinkClick r:id="rId2"/>
          </p:cNvPr>
          <p:cNvPicPr/>
          <p:nvPr/>
        </p:nvPicPr>
        <p:blipFill>
          <a:blip r:embed="rId3" cstate="print"/>
          <a:srcRect/>
          <a:stretch>
            <a:fillRect/>
          </a:stretch>
        </p:blipFill>
        <p:spPr bwMode="auto">
          <a:xfrm>
            <a:off x="571472" y="285728"/>
            <a:ext cx="1000132" cy="928694"/>
          </a:xfrm>
          <a:prstGeom prst="rect">
            <a:avLst/>
          </a:prstGeom>
          <a:noFill/>
          <a:ln w="9525">
            <a:noFill/>
            <a:miter lim="800000"/>
            <a:headEnd/>
            <a:tailEnd/>
          </a:ln>
        </p:spPr>
      </p:pic>
      <p:sp>
        <p:nvSpPr>
          <p:cNvPr id="26627" name="Rectangle 3"/>
          <p:cNvSpPr>
            <a:spLocks noChangeArrowheads="1"/>
          </p:cNvSpPr>
          <p:nvPr/>
        </p:nvSpPr>
        <p:spPr bwMode="auto">
          <a:xfrm>
            <a:off x="3214678" y="5842337"/>
            <a:ext cx="850112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endParaRPr lang="pt-BR" sz="2000" b="1" dirty="0">
              <a:latin typeface="Arial Narrow"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effectLst/>
                <a:latin typeface="Arial Narrow" pitchFamily="34" charset="0"/>
                <a:ea typeface="Times New Roman" pitchFamily="18" charset="0"/>
                <a:cs typeface="Arial" pitchFamily="34" charset="0"/>
              </a:rPr>
              <a:t>   </a:t>
            </a:r>
            <a:endParaRPr kumimoji="0" lang="pt-BR" sz="2000" b="1" i="0" u="none" strike="noStrike" cap="none" normalizeH="0" baseline="0" dirty="0" smtClean="0">
              <a:ln>
                <a:noFill/>
              </a:ln>
              <a:effectLst/>
              <a:latin typeface="Arial Narrow" pitchFamily="34"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effectLst/>
                <a:latin typeface="Arial Narrow" pitchFamily="34" charset="0"/>
                <a:ea typeface="Times New Roman" pitchFamily="18" charset="0"/>
                <a:cs typeface="Times New Roman" pitchFamily="18" charset="0"/>
              </a:rPr>
              <a:t> </a:t>
            </a:r>
            <a:endParaRPr kumimoji="0" lang="pt-BR" sz="2000" b="1" i="0" u="none" strike="noStrike" cap="none" normalizeH="0" baseline="0" dirty="0" smtClean="0">
              <a:ln>
                <a:noFill/>
              </a:ln>
              <a:effectLst/>
              <a:latin typeface="Arial Narrow" pitchFamily="34" charset="0"/>
              <a:cs typeface="Arial" pitchFamily="34" charset="0"/>
            </a:endParaRPr>
          </a:p>
        </p:txBody>
      </p:sp>
      <p:pic>
        <p:nvPicPr>
          <p:cNvPr id="7" name="Picture 2" descr="http://www.uff.br/sites/default/files/imagens-das-noticias/uff_55_curvas_01_200_fundo_branco.png"/>
          <p:cNvPicPr>
            <a:picLocks noChangeAspect="1" noChangeArrowheads="1"/>
          </p:cNvPicPr>
          <p:nvPr/>
        </p:nvPicPr>
        <p:blipFill>
          <a:blip r:embed="rId4" cstate="print"/>
          <a:srcRect/>
          <a:stretch>
            <a:fillRect/>
          </a:stretch>
        </p:blipFill>
        <p:spPr bwMode="auto">
          <a:xfrm>
            <a:off x="7143768" y="214290"/>
            <a:ext cx="1643074" cy="985265"/>
          </a:xfrm>
          <a:prstGeom prst="rect">
            <a:avLst/>
          </a:prstGeom>
          <a:noFill/>
        </p:spPr>
      </p:pic>
      <p:sp>
        <p:nvSpPr>
          <p:cNvPr id="9" name="Título 8"/>
          <p:cNvSpPr>
            <a:spLocks noGrp="1"/>
          </p:cNvSpPr>
          <p:nvPr>
            <p:ph type="ctrTitle"/>
          </p:nvPr>
        </p:nvSpPr>
        <p:spPr>
          <a:xfrm>
            <a:off x="6215042" y="1428736"/>
            <a:ext cx="2928958" cy="4500594"/>
          </a:xfrm>
        </p:spPr>
        <p:txBody>
          <a:bodyPr>
            <a:normAutofit/>
          </a:bodyPr>
          <a:lstStyle/>
          <a:p>
            <a:pPr lvl="0"/>
            <a:r>
              <a:rPr lang="pt-BR" sz="2000" b="1" dirty="0" smtClean="0">
                <a:solidFill>
                  <a:schemeClr val="tx1"/>
                </a:solidFill>
                <a:latin typeface="Arial Narrow" pitchFamily="34" charset="0"/>
                <a:ea typeface="Times New Roman" pitchFamily="18" charset="0"/>
                <a:cs typeface="Arial" pitchFamily="34" charset="0"/>
              </a:rPr>
              <a:t>ENCONTRO DE BIBLIOTECAS UNIV.   COMPARTILHANTES/RJ:</a:t>
            </a:r>
            <a:br>
              <a:rPr lang="pt-BR" sz="2000" b="1" dirty="0" smtClean="0">
                <a:solidFill>
                  <a:schemeClr val="tx1"/>
                </a:solidFill>
                <a:latin typeface="Arial Narrow" pitchFamily="34" charset="0"/>
                <a:ea typeface="Times New Roman" pitchFamily="18" charset="0"/>
                <a:cs typeface="Arial" pitchFamily="34" charset="0"/>
              </a:rPr>
            </a:br>
            <a:r>
              <a:rPr lang="pt-BR" sz="2000" b="1" dirty="0" smtClean="0">
                <a:solidFill>
                  <a:schemeClr val="tx1"/>
                </a:solidFill>
                <a:latin typeface="Arial Narrow" pitchFamily="34" charset="0"/>
                <a:ea typeface="Times New Roman" pitchFamily="18" charset="0"/>
                <a:cs typeface="Arial" pitchFamily="34" charset="0"/>
              </a:rPr>
              <a:t>Problematizando a questão das necessidades dos diferentes  públicos, a importância de atitudes </a:t>
            </a:r>
            <a:r>
              <a:rPr lang="pt-BR" sz="2000" b="1" dirty="0" smtClean="0">
                <a:latin typeface="Arial Narrow" pitchFamily="34" charset="0"/>
                <a:ea typeface="Times New Roman" pitchFamily="18" charset="0"/>
                <a:cs typeface="Arial" pitchFamily="34" charset="0"/>
              </a:rPr>
              <a:t>e ações</a:t>
            </a:r>
            <a:r>
              <a:rPr lang="pt-BR" sz="2000" b="1" dirty="0" smtClean="0">
                <a:solidFill>
                  <a:schemeClr val="tx1"/>
                </a:solidFill>
                <a:latin typeface="Arial Narrow" pitchFamily="34" charset="0"/>
                <a:ea typeface="Times New Roman" pitchFamily="18" charset="0"/>
                <a:cs typeface="Arial" pitchFamily="34" charset="0"/>
              </a:rPr>
              <a:t> de inclusão nas universidades e em suas bibliotecas (UERJ,2015).</a:t>
            </a:r>
            <a:endParaRPr lang="pt-BR" sz="2000" b="1" dirty="0">
              <a:solidFill>
                <a:schemeClr val="tx1"/>
              </a:solidFill>
            </a:endParaRPr>
          </a:p>
        </p:txBody>
      </p:sp>
      <p:pic>
        <p:nvPicPr>
          <p:cNvPr id="11" name="Picture 1"/>
          <p:cNvPicPr>
            <a:picLocks noChangeAspect="1" noChangeArrowheads="1"/>
          </p:cNvPicPr>
          <p:nvPr/>
        </p:nvPicPr>
        <p:blipFill>
          <a:blip r:embed="rId5" cstate="print"/>
          <a:srcRect/>
          <a:stretch>
            <a:fillRect/>
          </a:stretch>
        </p:blipFill>
        <p:spPr bwMode="auto">
          <a:xfrm>
            <a:off x="3357554" y="214290"/>
            <a:ext cx="2500362" cy="983115"/>
          </a:xfrm>
          <a:prstGeom prst="rect">
            <a:avLst/>
          </a:prstGeom>
          <a:noFill/>
          <a:ln w="9525">
            <a:noFill/>
            <a:miter lim="800000"/>
            <a:headEnd/>
            <a:tailEnd/>
          </a:ln>
          <a:effectLst/>
        </p:spPr>
      </p:pic>
      <p:pic>
        <p:nvPicPr>
          <p:cNvPr id="12" name="Imagem 11" descr="https://fbcdn-sphotos-b-a.akamaihd.net/hphotos-ak-xfp1/v/t1.0-9/11167979_855074871238595_4698701264191008697_n.jpg?oh=7c4cb72ed814aa803f1d0c94d0df7976&amp;oe=56718CD3&amp;__gda__=1450433114_f7a932154fbd6eac2af1110cd2229111"/>
          <p:cNvPicPr/>
          <p:nvPr/>
        </p:nvPicPr>
        <p:blipFill>
          <a:blip r:embed="rId6" cstate="print"/>
          <a:srcRect/>
          <a:stretch>
            <a:fillRect/>
          </a:stretch>
        </p:blipFill>
        <p:spPr bwMode="auto">
          <a:xfrm>
            <a:off x="214282" y="1500174"/>
            <a:ext cx="5786478" cy="5000660"/>
          </a:xfrm>
          <a:prstGeom prst="rect">
            <a:avLst/>
          </a:prstGeom>
          <a:noFill/>
          <a:ln w="9525">
            <a:noFill/>
            <a:miter lim="800000"/>
            <a:headEnd/>
            <a:tailEnd/>
          </a:ln>
        </p:spPr>
      </p:pic>
      <p:sp>
        <p:nvSpPr>
          <p:cNvPr id="13" name="CaixaDeTexto 12"/>
          <p:cNvSpPr txBox="1"/>
          <p:nvPr/>
        </p:nvSpPr>
        <p:spPr>
          <a:xfrm>
            <a:off x="2643174" y="5715016"/>
            <a:ext cx="1021433" cy="261610"/>
          </a:xfrm>
          <a:prstGeom prst="rect">
            <a:avLst/>
          </a:prstGeom>
          <a:noFill/>
        </p:spPr>
        <p:txBody>
          <a:bodyPr wrap="none" rtlCol="0">
            <a:spAutoFit/>
          </a:bodyPr>
          <a:lstStyle/>
          <a:p>
            <a:r>
              <a:rPr lang="pt-BR" sz="1100" dirty="0" smtClean="0"/>
              <a:t>Foto </a:t>
            </a:r>
            <a:r>
              <a:rPr lang="pt-BR" sz="1100" dirty="0" err="1" smtClean="0"/>
              <a:t>Facebook</a:t>
            </a:r>
            <a:endParaRPr lang="pt-BR" sz="11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7158" y="1214422"/>
            <a:ext cx="8229600" cy="1714487"/>
          </a:xfrm>
        </p:spPr>
        <p:txBody>
          <a:bodyPr>
            <a:normAutofit fontScale="90000"/>
          </a:bodyPr>
          <a:lstStyle/>
          <a:p>
            <a:r>
              <a:rPr lang="pt-BR" dirty="0" smtClean="0">
                <a:latin typeface="Arial Narrow" pitchFamily="34" charset="0"/>
              </a:rPr>
              <a:t/>
            </a:r>
            <a:br>
              <a:rPr lang="pt-BR" dirty="0" smtClean="0">
                <a:latin typeface="Arial Narrow" pitchFamily="34" charset="0"/>
              </a:rPr>
            </a:br>
            <a:r>
              <a:rPr lang="pt-BR" dirty="0" smtClean="0">
                <a:latin typeface="Arial Narrow" pitchFamily="34" charset="0"/>
              </a:rPr>
              <a:t/>
            </a:r>
            <a:br>
              <a:rPr lang="pt-BR" dirty="0" smtClean="0">
                <a:latin typeface="Arial Narrow" pitchFamily="34" charset="0"/>
              </a:rPr>
            </a:br>
            <a:r>
              <a:rPr lang="pt-BR" sz="6000" b="1" dirty="0" smtClean="0">
                <a:latin typeface="Arial Narrow" pitchFamily="34" charset="0"/>
              </a:rPr>
              <a:t/>
            </a:r>
            <a:br>
              <a:rPr lang="pt-BR" sz="6000" b="1" dirty="0" smtClean="0">
                <a:latin typeface="Arial Narrow" pitchFamily="34" charset="0"/>
              </a:rPr>
            </a:br>
            <a:endParaRPr lang="pt-BR" sz="6000" b="1" dirty="0">
              <a:latin typeface="Arial Narrow" pitchFamily="34" charset="0"/>
            </a:endParaRPr>
          </a:p>
        </p:txBody>
      </p:sp>
      <p:pic>
        <p:nvPicPr>
          <p:cNvPr id="24577" name="Picture 1" descr="C:\Users\sandra\Pictures\PORTFÓLIO FOTOS ACESSIBILIDADE E PÔSTERES SANDRA\BCG TREINAMENTO GESSICA CAROL NINA LUIZA\20140813_150818.jpg"/>
          <p:cNvPicPr>
            <a:picLocks noChangeAspect="1" noChangeArrowheads="1"/>
          </p:cNvPicPr>
          <p:nvPr/>
        </p:nvPicPr>
        <p:blipFill>
          <a:blip r:embed="rId2" cstate="print"/>
          <a:srcRect/>
          <a:stretch>
            <a:fillRect/>
          </a:stretch>
        </p:blipFill>
        <p:spPr bwMode="auto">
          <a:xfrm>
            <a:off x="7072330" y="-7429576"/>
            <a:ext cx="6191293" cy="4643470"/>
          </a:xfrm>
          <a:prstGeom prst="rect">
            <a:avLst/>
          </a:prstGeom>
          <a:noFill/>
        </p:spPr>
      </p:pic>
      <p:pic>
        <p:nvPicPr>
          <p:cNvPr id="9" name="Imagem 8" descr="https://scontent-gru1-1.xx.fbcdn.net/hphotos-xtp1/v/t1.0-9/10730818_848198651899306_788078102838311279_n.jpg?oh=b9450a9decb0315f9bd0ed943318fa26&amp;oe=564515C1"/>
          <p:cNvPicPr/>
          <p:nvPr/>
        </p:nvPicPr>
        <p:blipFill>
          <a:blip r:embed="rId3" cstate="print"/>
          <a:srcRect/>
          <a:stretch>
            <a:fillRect/>
          </a:stretch>
        </p:blipFill>
        <p:spPr bwMode="auto">
          <a:xfrm>
            <a:off x="0" y="0"/>
            <a:ext cx="4071934" cy="3500462"/>
          </a:xfrm>
          <a:prstGeom prst="rect">
            <a:avLst/>
          </a:prstGeom>
          <a:noFill/>
          <a:ln w="9525">
            <a:noFill/>
            <a:miter lim="800000"/>
            <a:headEnd/>
            <a:tailEnd/>
          </a:ln>
        </p:spPr>
      </p:pic>
      <p:pic>
        <p:nvPicPr>
          <p:cNvPr id="10" name="Imagem 9" descr="https://scontent-gru1-1.xx.fbcdn.net/hphotos-xfp1/v/t1.0-9/10981826_853997481354155_4385111219727531089_n.jpg?oh=8b233b135d9b3e8fa527ad12da36944f&amp;oe=567EF93B"/>
          <p:cNvPicPr/>
          <p:nvPr/>
        </p:nvPicPr>
        <p:blipFill>
          <a:blip r:embed="rId4" cstate="print"/>
          <a:srcRect/>
          <a:stretch>
            <a:fillRect/>
          </a:stretch>
        </p:blipFill>
        <p:spPr bwMode="auto">
          <a:xfrm>
            <a:off x="3674382" y="0"/>
            <a:ext cx="5469618" cy="3724275"/>
          </a:xfrm>
          <a:prstGeom prst="rect">
            <a:avLst/>
          </a:prstGeom>
          <a:noFill/>
          <a:ln w="12700" cmpd="sng">
            <a:solidFill>
              <a:schemeClr val="accent1">
                <a:alpha val="30000"/>
              </a:schemeClr>
            </a:solidFill>
            <a:miter lim="800000"/>
            <a:headEnd/>
            <a:tailEnd/>
          </a:ln>
        </p:spPr>
      </p:pic>
      <p:pic>
        <p:nvPicPr>
          <p:cNvPr id="11" name="Imagem 10" descr="C:\Users\sandra\Downloads\20150507_100905.jpg"/>
          <p:cNvPicPr/>
          <p:nvPr/>
        </p:nvPicPr>
        <p:blipFill>
          <a:blip r:embed="rId5" cstate="print"/>
          <a:srcRect/>
          <a:stretch>
            <a:fillRect/>
          </a:stretch>
        </p:blipFill>
        <p:spPr bwMode="auto">
          <a:xfrm>
            <a:off x="5500694" y="2500306"/>
            <a:ext cx="3643306" cy="4357694"/>
          </a:xfrm>
          <a:prstGeom prst="rect">
            <a:avLst/>
          </a:prstGeom>
          <a:noFill/>
          <a:ln w="9525">
            <a:noFill/>
            <a:miter lim="800000"/>
            <a:headEnd/>
            <a:tailEnd/>
          </a:ln>
        </p:spPr>
      </p:pic>
      <p:pic>
        <p:nvPicPr>
          <p:cNvPr id="12" name="Imagem 11" descr="DSC01114"/>
          <p:cNvPicPr/>
          <p:nvPr/>
        </p:nvPicPr>
        <p:blipFill>
          <a:blip r:embed="rId6" cstate="print"/>
          <a:srcRect/>
          <a:stretch>
            <a:fillRect/>
          </a:stretch>
        </p:blipFill>
        <p:spPr bwMode="auto">
          <a:xfrm>
            <a:off x="0" y="3429000"/>
            <a:ext cx="5572132" cy="3429000"/>
          </a:xfrm>
          <a:prstGeom prst="rect">
            <a:avLst/>
          </a:prstGeom>
          <a:noFill/>
          <a:ln w="19050">
            <a:solidFill>
              <a:schemeClr val="tx1">
                <a:alpha val="32000"/>
              </a:schemeClr>
            </a:solidFill>
            <a:miter lim="800000"/>
            <a:headEnd/>
            <a:tailEnd/>
          </a:ln>
        </p:spPr>
      </p:pic>
      <p:pic>
        <p:nvPicPr>
          <p:cNvPr id="13" name="Imagem 12">
            <a:hlinkClick r:id="rId7"/>
          </p:cNvPr>
          <p:cNvPicPr/>
          <p:nvPr/>
        </p:nvPicPr>
        <p:blipFill>
          <a:blip r:embed="rId8" cstate="print"/>
          <a:srcRect/>
          <a:stretch>
            <a:fillRect/>
          </a:stretch>
        </p:blipFill>
        <p:spPr bwMode="auto">
          <a:xfrm>
            <a:off x="4572000" y="2928934"/>
            <a:ext cx="1214446" cy="1143008"/>
          </a:xfrm>
          <a:prstGeom prst="rect">
            <a:avLst/>
          </a:prstGeom>
          <a:noFill/>
          <a:ln w="9525">
            <a:noFill/>
            <a:miter lim="800000"/>
            <a:headEnd/>
            <a:tailEnd/>
          </a:ln>
        </p:spPr>
      </p:pic>
      <p:sp>
        <p:nvSpPr>
          <p:cNvPr id="14" name="Retângulo 13"/>
          <p:cNvSpPr/>
          <p:nvPr/>
        </p:nvSpPr>
        <p:spPr>
          <a:xfrm>
            <a:off x="6000760" y="2643182"/>
            <a:ext cx="2009012" cy="369332"/>
          </a:xfrm>
          <a:prstGeom prst="rect">
            <a:avLst/>
          </a:prstGeom>
        </p:spPr>
        <p:txBody>
          <a:bodyPr wrap="none">
            <a:spAutoFit/>
          </a:bodyPr>
          <a:lstStyle/>
          <a:p>
            <a:r>
              <a:rPr lang="pt-BR" dirty="0" smtClean="0"/>
              <a:t>Fotos: arquivo pessoal</a:t>
            </a:r>
            <a:endParaRPr lang="pt-B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7158" y="1214422"/>
            <a:ext cx="8229600" cy="1714487"/>
          </a:xfrm>
        </p:spPr>
        <p:txBody>
          <a:bodyPr>
            <a:normAutofit fontScale="90000"/>
          </a:bodyPr>
          <a:lstStyle/>
          <a:p>
            <a:r>
              <a:rPr lang="pt-BR" dirty="0" smtClean="0">
                <a:latin typeface="Arial Narrow" pitchFamily="34" charset="0"/>
              </a:rPr>
              <a:t/>
            </a:r>
            <a:br>
              <a:rPr lang="pt-BR" dirty="0" smtClean="0">
                <a:latin typeface="Arial Narrow" pitchFamily="34" charset="0"/>
              </a:rPr>
            </a:br>
            <a:r>
              <a:rPr lang="pt-BR" dirty="0" smtClean="0">
                <a:latin typeface="Arial Narrow" pitchFamily="34" charset="0"/>
              </a:rPr>
              <a:t/>
            </a:r>
            <a:br>
              <a:rPr lang="pt-BR" dirty="0" smtClean="0">
                <a:latin typeface="Arial Narrow" pitchFamily="34" charset="0"/>
              </a:rPr>
            </a:br>
            <a:r>
              <a:rPr lang="pt-BR" sz="6000" b="1" dirty="0" smtClean="0">
                <a:latin typeface="Arial Narrow" pitchFamily="34" charset="0"/>
              </a:rPr>
              <a:t/>
            </a:r>
            <a:br>
              <a:rPr lang="pt-BR" sz="6000" b="1" dirty="0" smtClean="0">
                <a:latin typeface="Arial Narrow" pitchFamily="34" charset="0"/>
              </a:rPr>
            </a:br>
            <a:endParaRPr lang="pt-BR" sz="6000" b="1" dirty="0">
              <a:latin typeface="Arial Narrow" pitchFamily="34" charset="0"/>
            </a:endParaRPr>
          </a:p>
        </p:txBody>
      </p:sp>
      <p:pic>
        <p:nvPicPr>
          <p:cNvPr id="7" name="Imagem 6">
            <a:hlinkClick r:id="rId2"/>
          </p:cNvPr>
          <p:cNvPicPr/>
          <p:nvPr/>
        </p:nvPicPr>
        <p:blipFill>
          <a:blip r:embed="rId3" cstate="print"/>
          <a:srcRect/>
          <a:stretch>
            <a:fillRect/>
          </a:stretch>
        </p:blipFill>
        <p:spPr bwMode="auto">
          <a:xfrm>
            <a:off x="428596" y="214290"/>
            <a:ext cx="1000132" cy="928694"/>
          </a:xfrm>
          <a:prstGeom prst="rect">
            <a:avLst/>
          </a:prstGeom>
          <a:noFill/>
          <a:ln w="9525">
            <a:noFill/>
            <a:miter lim="800000"/>
            <a:headEnd/>
            <a:tailEnd/>
          </a:ln>
        </p:spPr>
      </p:pic>
      <p:sp>
        <p:nvSpPr>
          <p:cNvPr id="6" name="CaixaDeTexto 5"/>
          <p:cNvSpPr txBox="1"/>
          <p:nvPr/>
        </p:nvSpPr>
        <p:spPr>
          <a:xfrm>
            <a:off x="642910" y="1214422"/>
            <a:ext cx="8143932" cy="584775"/>
          </a:xfrm>
          <a:prstGeom prst="rect">
            <a:avLst/>
          </a:prstGeom>
          <a:noFill/>
        </p:spPr>
        <p:txBody>
          <a:bodyPr wrap="square" rtlCol="0">
            <a:spAutoFit/>
          </a:bodyPr>
          <a:lstStyle/>
          <a:p>
            <a:r>
              <a:rPr lang="pt-BR" sz="3200" b="1" dirty="0" smtClean="0">
                <a:latin typeface="Arial Narrow" pitchFamily="34" charset="0"/>
              </a:rPr>
              <a:t>GRADUAÇÃO EM BIBLIOTECONOMIA DA UFF</a:t>
            </a:r>
            <a:endParaRPr lang="pt-BR" sz="3200" b="1" dirty="0">
              <a:latin typeface="Arial Narrow" pitchFamily="34" charset="0"/>
            </a:endParaRPr>
          </a:p>
        </p:txBody>
      </p:sp>
      <p:pic>
        <p:nvPicPr>
          <p:cNvPr id="64514" name="Picture 2" descr="C:\Users\sandra\Pictures\TRF 2\BIBLIOTECA DO TRF2 048.JPG"/>
          <p:cNvPicPr>
            <a:picLocks noChangeAspect="1" noChangeArrowheads="1"/>
          </p:cNvPicPr>
          <p:nvPr/>
        </p:nvPicPr>
        <p:blipFill>
          <a:blip r:embed="rId4" cstate="print"/>
          <a:srcRect/>
          <a:stretch>
            <a:fillRect/>
          </a:stretch>
        </p:blipFill>
        <p:spPr bwMode="auto">
          <a:xfrm>
            <a:off x="357158" y="1785926"/>
            <a:ext cx="6929486" cy="3895392"/>
          </a:xfrm>
          <a:prstGeom prst="rect">
            <a:avLst/>
          </a:prstGeom>
          <a:noFill/>
        </p:spPr>
      </p:pic>
      <p:sp>
        <p:nvSpPr>
          <p:cNvPr id="8" name="Retângulo 7"/>
          <p:cNvSpPr/>
          <p:nvPr/>
        </p:nvSpPr>
        <p:spPr>
          <a:xfrm>
            <a:off x="1500166" y="1785926"/>
            <a:ext cx="2009012" cy="369332"/>
          </a:xfrm>
          <a:prstGeom prst="rect">
            <a:avLst/>
          </a:prstGeom>
        </p:spPr>
        <p:txBody>
          <a:bodyPr wrap="none">
            <a:spAutoFit/>
          </a:bodyPr>
          <a:lstStyle/>
          <a:p>
            <a:r>
              <a:rPr lang="pt-BR" dirty="0" smtClean="0"/>
              <a:t>Foto: arquivo pessoal</a:t>
            </a:r>
            <a:endParaRPr lang="pt-BR" dirty="0"/>
          </a:p>
        </p:txBody>
      </p:sp>
      <p:pic>
        <p:nvPicPr>
          <p:cNvPr id="9" name="Picture 1"/>
          <p:cNvPicPr>
            <a:picLocks noChangeAspect="1" noChangeArrowheads="1"/>
          </p:cNvPicPr>
          <p:nvPr/>
        </p:nvPicPr>
        <p:blipFill>
          <a:blip r:embed="rId5" cstate="print"/>
          <a:srcRect/>
          <a:stretch>
            <a:fillRect/>
          </a:stretch>
        </p:blipFill>
        <p:spPr bwMode="auto">
          <a:xfrm>
            <a:off x="3214678" y="285728"/>
            <a:ext cx="2500362" cy="983115"/>
          </a:xfrm>
          <a:prstGeom prst="rect">
            <a:avLst/>
          </a:prstGeom>
          <a:noFill/>
          <a:ln w="9525">
            <a:noFill/>
            <a:miter lim="800000"/>
            <a:headEnd/>
            <a:tailEnd/>
          </a:ln>
          <a:effectLst/>
        </p:spPr>
      </p:pic>
      <p:pic>
        <p:nvPicPr>
          <p:cNvPr id="10" name="Picture 2" descr="http://www.uff.br/sites/default/files/imagens-das-noticias/uff_55_curvas_01_200_fundo_branco.png"/>
          <p:cNvPicPr>
            <a:picLocks noChangeAspect="1" noChangeArrowheads="1"/>
          </p:cNvPicPr>
          <p:nvPr/>
        </p:nvPicPr>
        <p:blipFill>
          <a:blip r:embed="rId6" cstate="print"/>
          <a:srcRect/>
          <a:stretch>
            <a:fillRect/>
          </a:stretch>
        </p:blipFill>
        <p:spPr bwMode="auto">
          <a:xfrm>
            <a:off x="7000892" y="214290"/>
            <a:ext cx="1643074" cy="985265"/>
          </a:xfrm>
          <a:prstGeom prst="rect">
            <a:avLst/>
          </a:prstGeom>
          <a:noFill/>
        </p:spPr>
      </p:pic>
      <p:sp>
        <p:nvSpPr>
          <p:cNvPr id="11" name="CaixaDeTexto 10"/>
          <p:cNvSpPr txBox="1"/>
          <p:nvPr/>
        </p:nvSpPr>
        <p:spPr>
          <a:xfrm>
            <a:off x="7215206" y="1928802"/>
            <a:ext cx="1714512" cy="3693319"/>
          </a:xfrm>
          <a:prstGeom prst="rect">
            <a:avLst/>
          </a:prstGeom>
          <a:noFill/>
        </p:spPr>
        <p:txBody>
          <a:bodyPr wrap="square" rtlCol="0">
            <a:spAutoFit/>
          </a:bodyPr>
          <a:lstStyle/>
          <a:p>
            <a:pPr algn="ctr"/>
            <a:r>
              <a:rPr lang="pt-BR" dirty="0" smtClean="0"/>
              <a:t>Recuperação da Informação, Gestão de Sistemas de Informação, Gestão da Informação e</a:t>
            </a:r>
          </a:p>
          <a:p>
            <a:pPr algn="ctr"/>
            <a:r>
              <a:rPr lang="pt-BR" dirty="0" smtClean="0"/>
              <a:t>Usuário da Informação, são disciplinas propícias para a abordagem do tema.</a:t>
            </a:r>
            <a:endParaRPr lang="pt-BR" dirty="0"/>
          </a:p>
        </p:txBody>
      </p:sp>
      <p:sp>
        <p:nvSpPr>
          <p:cNvPr id="12" name="CaixaDeTexto 11"/>
          <p:cNvSpPr txBox="1"/>
          <p:nvPr/>
        </p:nvSpPr>
        <p:spPr>
          <a:xfrm>
            <a:off x="285720" y="5715016"/>
            <a:ext cx="8215370" cy="923330"/>
          </a:xfrm>
          <a:prstGeom prst="rect">
            <a:avLst/>
          </a:prstGeom>
          <a:noFill/>
        </p:spPr>
        <p:txBody>
          <a:bodyPr wrap="square" rtlCol="0">
            <a:spAutoFit/>
          </a:bodyPr>
          <a:lstStyle/>
          <a:p>
            <a:pPr algn="just"/>
            <a:r>
              <a:rPr lang="pt-BR" dirty="0" smtClean="0"/>
              <a:t>O encontro discutiu as relações entre a teoria curricular, a legislação e a prática institucionalizada no currículo do curso de Biblioteconomia da UFF e as funções do bibliotecário atual como agente mediador entre as </a:t>
            </a:r>
            <a:r>
              <a:rPr lang="pt-BR" dirty="0" err="1" smtClean="0"/>
              <a:t>PNEs</a:t>
            </a:r>
            <a:r>
              <a:rPr lang="pt-BR" dirty="0" smtClean="0"/>
              <a:t> e o universo informacional. </a:t>
            </a:r>
            <a:endParaRPr lang="pt-B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hlinkClick r:id="rId2"/>
          </p:cNvPr>
          <p:cNvPicPr/>
          <p:nvPr/>
        </p:nvPicPr>
        <p:blipFill>
          <a:blip r:embed="rId3" cstate="print"/>
          <a:srcRect/>
          <a:stretch>
            <a:fillRect/>
          </a:stretch>
        </p:blipFill>
        <p:spPr bwMode="auto">
          <a:xfrm>
            <a:off x="428596" y="214290"/>
            <a:ext cx="1000132" cy="928694"/>
          </a:xfrm>
          <a:prstGeom prst="rect">
            <a:avLst/>
          </a:prstGeom>
          <a:noFill/>
          <a:ln w="9525">
            <a:noFill/>
            <a:miter lim="800000"/>
            <a:headEnd/>
            <a:tailEnd/>
          </a:ln>
        </p:spPr>
      </p:pic>
      <p:sp>
        <p:nvSpPr>
          <p:cNvPr id="6" name="CaixaDeTexto 5"/>
          <p:cNvSpPr txBox="1"/>
          <p:nvPr/>
        </p:nvSpPr>
        <p:spPr>
          <a:xfrm>
            <a:off x="857224" y="1785926"/>
            <a:ext cx="7858180" cy="4524315"/>
          </a:xfrm>
          <a:prstGeom prst="rect">
            <a:avLst/>
          </a:prstGeom>
          <a:noFill/>
        </p:spPr>
        <p:txBody>
          <a:bodyPr wrap="square" rtlCol="0">
            <a:spAutoFit/>
          </a:bodyPr>
          <a:lstStyle/>
          <a:p>
            <a:pPr algn="just"/>
            <a:r>
              <a:rPr lang="pt-BR" sz="3600" dirty="0" smtClean="0">
                <a:latin typeface="Arial Narrow"/>
                <a:ea typeface="Calibri"/>
                <a:cs typeface="Times New Roman"/>
              </a:rPr>
              <a:t>“Para alcançarmos um sociedade melhor para se viver, faz-se necessário uma mudança coletiva de atitudes, especialmente daqueles que detém o poder de decisão nas diversas esferas político-sociais, priorizando e praticando a justiça e o respeito aos direitos individuais calcados na solidariedade”.</a:t>
            </a:r>
            <a:r>
              <a:rPr lang="pt-BR" dirty="0" smtClean="0">
                <a:latin typeface="Arial Narrow"/>
                <a:ea typeface="Calibri"/>
                <a:cs typeface="Times New Roman"/>
              </a:rPr>
              <a:t/>
            </a:r>
            <a:br>
              <a:rPr lang="pt-BR" dirty="0" smtClean="0">
                <a:latin typeface="Arial Narrow"/>
                <a:ea typeface="Calibri"/>
                <a:cs typeface="Times New Roman"/>
              </a:rPr>
            </a:br>
            <a:r>
              <a:rPr lang="pt-BR" dirty="0" smtClean="0">
                <a:latin typeface="Arial Narrow"/>
                <a:ea typeface="Calibri"/>
                <a:cs typeface="Times New Roman"/>
              </a:rPr>
              <a:t>SILVEIRA, Júlia Gonçalves  </a:t>
            </a:r>
            <a:r>
              <a:rPr lang="pt-BR" dirty="0" err="1" smtClean="0">
                <a:latin typeface="Arial Narrow"/>
                <a:ea typeface="Calibri"/>
                <a:cs typeface="Times New Roman"/>
              </a:rPr>
              <a:t>da.</a:t>
            </a:r>
            <a:r>
              <a:rPr lang="pt-BR" dirty="0" smtClean="0">
                <a:latin typeface="Arial Narrow"/>
                <a:ea typeface="Calibri"/>
                <a:cs typeface="Times New Roman"/>
              </a:rPr>
              <a:t> </a:t>
            </a:r>
            <a:r>
              <a:rPr lang="pt-BR" b="1" dirty="0" smtClean="0">
                <a:latin typeface="Arial Narrow"/>
                <a:ea typeface="Calibri"/>
                <a:cs typeface="Times New Roman"/>
              </a:rPr>
              <a:t>Acessibilidade e cidadania</a:t>
            </a:r>
            <a:r>
              <a:rPr lang="pt-BR" dirty="0" smtClean="0">
                <a:latin typeface="Arial Narrow"/>
                <a:ea typeface="Calibri"/>
                <a:cs typeface="Times New Roman"/>
              </a:rPr>
              <a:t>. Belo Horizonte: Impressões de Minas, 2014.</a:t>
            </a:r>
            <a:endParaRPr lang="pt-BR" dirty="0"/>
          </a:p>
        </p:txBody>
      </p:sp>
      <p:pic>
        <p:nvPicPr>
          <p:cNvPr id="7" name="Picture 1"/>
          <p:cNvPicPr>
            <a:picLocks noChangeAspect="1" noChangeArrowheads="1"/>
          </p:cNvPicPr>
          <p:nvPr/>
        </p:nvPicPr>
        <p:blipFill>
          <a:blip r:embed="rId4" cstate="print"/>
          <a:srcRect/>
          <a:stretch>
            <a:fillRect/>
          </a:stretch>
        </p:blipFill>
        <p:spPr bwMode="auto">
          <a:xfrm>
            <a:off x="3214678" y="285728"/>
            <a:ext cx="2500362" cy="983115"/>
          </a:xfrm>
          <a:prstGeom prst="rect">
            <a:avLst/>
          </a:prstGeom>
          <a:noFill/>
          <a:ln w="9525">
            <a:noFill/>
            <a:miter lim="800000"/>
            <a:headEnd/>
            <a:tailEnd/>
          </a:ln>
          <a:effectLst/>
        </p:spPr>
      </p:pic>
      <p:pic>
        <p:nvPicPr>
          <p:cNvPr id="8" name="Picture 2" descr="http://www.uff.br/sites/default/files/imagens-das-noticias/uff_55_curvas_01_200_fundo_branco.png"/>
          <p:cNvPicPr>
            <a:picLocks noChangeAspect="1" noChangeArrowheads="1"/>
          </p:cNvPicPr>
          <p:nvPr/>
        </p:nvPicPr>
        <p:blipFill>
          <a:blip r:embed="rId5" cstate="print"/>
          <a:srcRect/>
          <a:stretch>
            <a:fillRect/>
          </a:stretch>
        </p:blipFill>
        <p:spPr bwMode="auto">
          <a:xfrm>
            <a:off x="7000892" y="214290"/>
            <a:ext cx="1643074" cy="98526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274638"/>
            <a:ext cx="8186766" cy="2154230"/>
          </a:xfrm>
        </p:spPr>
        <p:txBody>
          <a:bodyPr>
            <a:normAutofit/>
          </a:bodyPr>
          <a:lstStyle/>
          <a:p>
            <a:r>
              <a:rPr lang="pt-BR" dirty="0" smtClean="0"/>
              <a:t>O trabalho dos seus sonhos,</a:t>
            </a:r>
            <a:br>
              <a:rPr lang="pt-BR" dirty="0" smtClean="0"/>
            </a:br>
            <a:r>
              <a:rPr lang="pt-BR" dirty="0" smtClean="0"/>
              <a:t>é você quem faz!</a:t>
            </a:r>
            <a:endParaRPr lang="pt-BR" dirty="0"/>
          </a:p>
        </p:txBody>
      </p:sp>
      <p:pic>
        <p:nvPicPr>
          <p:cNvPr id="64514" name="Picture 2"/>
          <p:cNvPicPr>
            <a:picLocks noGrp="1" noChangeAspect="1" noChangeArrowheads="1"/>
          </p:cNvPicPr>
          <p:nvPr>
            <p:ph idx="1"/>
          </p:nvPr>
        </p:nvPicPr>
        <p:blipFill>
          <a:blip r:embed="rId2" cstate="print"/>
          <a:srcRect/>
          <a:stretch>
            <a:fillRect/>
          </a:stretch>
        </p:blipFill>
        <p:spPr bwMode="auto">
          <a:xfrm>
            <a:off x="3643306" y="2643182"/>
            <a:ext cx="4714908" cy="2458850"/>
          </a:xfrm>
          <a:prstGeom prst="rect">
            <a:avLst/>
          </a:prstGeom>
          <a:noFill/>
          <a:ln w="9525">
            <a:noFill/>
            <a:miter lim="800000"/>
            <a:headEnd/>
            <a:tailEnd/>
          </a:ln>
          <a:effectLst/>
        </p:spPr>
      </p:pic>
      <p:sp>
        <p:nvSpPr>
          <p:cNvPr id="5" name="Retângulo 4"/>
          <p:cNvSpPr/>
          <p:nvPr/>
        </p:nvSpPr>
        <p:spPr>
          <a:xfrm>
            <a:off x="3286116" y="2143116"/>
            <a:ext cx="2740109" cy="369332"/>
          </a:xfrm>
          <a:prstGeom prst="rect">
            <a:avLst/>
          </a:prstGeom>
        </p:spPr>
        <p:txBody>
          <a:bodyPr wrap="none">
            <a:spAutoFit/>
          </a:bodyPr>
          <a:lstStyle/>
          <a:p>
            <a:r>
              <a:rPr lang="pt-BR" dirty="0" smtClean="0"/>
              <a:t> Prof. Clóvis De Barros Filho</a:t>
            </a:r>
            <a:endParaRPr lang="pt-BR" dirty="0"/>
          </a:p>
        </p:txBody>
      </p:sp>
      <p:sp>
        <p:nvSpPr>
          <p:cNvPr id="6" name="CaixaDeTexto 5"/>
          <p:cNvSpPr txBox="1"/>
          <p:nvPr/>
        </p:nvSpPr>
        <p:spPr>
          <a:xfrm>
            <a:off x="3286116" y="5572140"/>
            <a:ext cx="2846998" cy="769441"/>
          </a:xfrm>
          <a:prstGeom prst="rect">
            <a:avLst/>
          </a:prstGeom>
          <a:noFill/>
        </p:spPr>
        <p:txBody>
          <a:bodyPr wrap="none" rtlCol="0">
            <a:spAutoFit/>
          </a:bodyPr>
          <a:lstStyle/>
          <a:p>
            <a:r>
              <a:rPr lang="pt-BR" sz="4400" dirty="0" smtClean="0">
                <a:latin typeface="+mj-lt"/>
              </a:rPr>
              <a:t>OBRIGADA!</a:t>
            </a:r>
            <a:endParaRPr lang="pt-BR" sz="4400" dirty="0">
              <a:latin typeface="+mj-lt"/>
            </a:endParaRPr>
          </a:p>
        </p:txBody>
      </p:sp>
      <p:pic>
        <p:nvPicPr>
          <p:cNvPr id="7" name="Picture 4" descr="Resultado de imagem para charges críticas sobre inclusão"/>
          <p:cNvPicPr>
            <a:picLocks noChangeAspect="1" noChangeArrowheads="1"/>
          </p:cNvPicPr>
          <p:nvPr/>
        </p:nvPicPr>
        <p:blipFill>
          <a:blip r:embed="rId3" cstate="print"/>
          <a:srcRect/>
          <a:stretch>
            <a:fillRect/>
          </a:stretch>
        </p:blipFill>
        <p:spPr bwMode="auto">
          <a:xfrm>
            <a:off x="428596" y="3000372"/>
            <a:ext cx="2786079" cy="1857388"/>
          </a:xfrm>
          <a:prstGeom prst="rect">
            <a:avLst/>
          </a:prstGeom>
          <a:noFill/>
        </p:spPr>
      </p:pic>
      <p:sp>
        <p:nvSpPr>
          <p:cNvPr id="64518" name="AutoShape 6" descr="Resultado de imagem para interrogação 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64520" name="AutoShape 8" descr="Resultado de imagem para interrogação 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4514"/>
                                        </p:tgtEl>
                                        <p:attrNameLst>
                                          <p:attrName>style.visibility</p:attrName>
                                        </p:attrNameLst>
                                      </p:cBhvr>
                                      <p:to>
                                        <p:strVal val="visible"/>
                                      </p:to>
                                    </p:set>
                                    <p:anim calcmode="lin" valueType="num">
                                      <p:cBhvr additive="base">
                                        <p:cTn id="13" dur="2000" fill="hold"/>
                                        <p:tgtEl>
                                          <p:spTgt spid="64514"/>
                                        </p:tgtEl>
                                        <p:attrNameLst>
                                          <p:attrName>ppt_x</p:attrName>
                                        </p:attrNameLst>
                                      </p:cBhvr>
                                      <p:tavLst>
                                        <p:tav tm="0">
                                          <p:val>
                                            <p:strVal val="1+#ppt_w/2"/>
                                          </p:val>
                                        </p:tav>
                                        <p:tav tm="100000">
                                          <p:val>
                                            <p:strVal val="#ppt_x"/>
                                          </p:val>
                                        </p:tav>
                                      </p:tavLst>
                                    </p:anim>
                                    <p:anim calcmode="lin" valueType="num">
                                      <p:cBhvr additive="base">
                                        <p:cTn id="14" dur="2000" fill="hold"/>
                                        <p:tgtEl>
                                          <p:spTgt spid="645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642910" y="1428736"/>
            <a:ext cx="7929618" cy="857256"/>
          </a:xfrm>
        </p:spPr>
        <p:txBody>
          <a:bodyPr>
            <a:normAutofit fontScale="90000"/>
          </a:bodyPr>
          <a:lstStyle/>
          <a:p>
            <a:r>
              <a:rPr lang="pt-BR" sz="3600" b="1" dirty="0" smtClean="0">
                <a:solidFill>
                  <a:schemeClr val="tx1"/>
                </a:solidFill>
                <a:latin typeface="Arial Narrow" pitchFamily="34" charset="0"/>
              </a:rPr>
              <a:t>BIBLIOTECAS UNIVERSITÁRIAS</a:t>
            </a:r>
            <a:br>
              <a:rPr lang="pt-BR" sz="3600" b="1" dirty="0" smtClean="0">
                <a:solidFill>
                  <a:schemeClr val="tx1"/>
                </a:solidFill>
                <a:latin typeface="Arial Narrow" pitchFamily="34" charset="0"/>
              </a:rPr>
            </a:br>
            <a:r>
              <a:rPr lang="pt-BR" sz="3600" b="1" dirty="0" smtClean="0">
                <a:solidFill>
                  <a:schemeClr val="tx1"/>
                </a:solidFill>
                <a:latin typeface="Arial Narrow" pitchFamily="34" charset="0"/>
              </a:rPr>
              <a:t>SEM BARREIRAS</a:t>
            </a:r>
            <a:endParaRPr lang="pt-BR" sz="3600" dirty="0">
              <a:solidFill>
                <a:schemeClr val="tx1"/>
              </a:solidFill>
            </a:endParaRPr>
          </a:p>
        </p:txBody>
      </p:sp>
      <p:sp>
        <p:nvSpPr>
          <p:cNvPr id="2" name="Subtítulo 1"/>
          <p:cNvSpPr>
            <a:spLocks noGrp="1"/>
          </p:cNvSpPr>
          <p:nvPr>
            <p:ph type="subTitle" idx="1"/>
          </p:nvPr>
        </p:nvSpPr>
        <p:spPr>
          <a:xfrm>
            <a:off x="285720" y="2428868"/>
            <a:ext cx="8643998" cy="1428760"/>
          </a:xfrm>
        </p:spPr>
        <p:txBody>
          <a:bodyPr>
            <a:noAutofit/>
          </a:bodyPr>
          <a:lstStyle/>
          <a:p>
            <a:pPr algn="just"/>
            <a:r>
              <a:rPr lang="pt-BR" sz="2400" b="1" dirty="0" smtClean="0">
                <a:solidFill>
                  <a:schemeClr val="tx1"/>
                </a:solidFill>
                <a:latin typeface="Arial Narrow" pitchFamily="34" charset="0"/>
              </a:rPr>
              <a:t>BARREIRAS</a:t>
            </a:r>
            <a:r>
              <a:rPr lang="pt-BR" sz="2400" dirty="0" smtClean="0">
                <a:solidFill>
                  <a:schemeClr val="tx1"/>
                </a:solidFill>
                <a:latin typeface="Arial Narrow" pitchFamily="34" charset="0"/>
              </a:rPr>
              <a:t>: qualquer entrave, obstáculo, atitude ou comportamento que limite ou impeça a participação social da pessoa, bem como o gozo, a fruição e o exercício de seus direitos à acessibilidade, à liberdade de movimento e de expressão, à comunicação, ao acesso à informação, à compreensão, à circulação com segurança, entre outros. Art. 3º  – IV.</a:t>
            </a:r>
            <a:endParaRPr lang="pt-BR" sz="2400" dirty="0">
              <a:solidFill>
                <a:schemeClr val="tx1"/>
              </a:solidFill>
              <a:latin typeface="Arial Narrow" pitchFamily="34" charset="0"/>
            </a:endParaRPr>
          </a:p>
        </p:txBody>
      </p:sp>
      <p:sp>
        <p:nvSpPr>
          <p:cNvPr id="6" name="CaixaDeTexto 5"/>
          <p:cNvSpPr txBox="1"/>
          <p:nvPr/>
        </p:nvSpPr>
        <p:spPr>
          <a:xfrm>
            <a:off x="357158" y="4488120"/>
            <a:ext cx="8286808" cy="2369880"/>
          </a:xfrm>
          <a:prstGeom prst="rect">
            <a:avLst/>
          </a:prstGeom>
          <a:noFill/>
        </p:spPr>
        <p:txBody>
          <a:bodyPr wrap="square" rtlCol="0">
            <a:spAutoFit/>
          </a:bodyPr>
          <a:lstStyle/>
          <a:p>
            <a:pPr algn="just"/>
            <a:r>
              <a:rPr lang="pt-BR" sz="2400" b="1" dirty="0" smtClean="0">
                <a:latin typeface="Arial Narrow" pitchFamily="34" charset="0"/>
              </a:rPr>
              <a:t>BARREIRAS NAS COMUNICAÇÕES E NA INFORMAÇÃO</a:t>
            </a:r>
            <a:r>
              <a:rPr lang="pt-BR" sz="2400" dirty="0" smtClean="0">
                <a:latin typeface="Arial Narrow" pitchFamily="34" charset="0"/>
              </a:rPr>
              <a:t>: qualquer entrave, obstáculo, atitude ou comportamento que dificulte ou impossibilite a expressão ou o recebimento de mensagens e de informações por intermédio de sistemas de comunicação e de tecnologia da informação. </a:t>
            </a:r>
            <a:r>
              <a:rPr lang="pt-BR" sz="2000" dirty="0" smtClean="0">
                <a:latin typeface="Arial Narrow" pitchFamily="34" charset="0"/>
              </a:rPr>
              <a:t>Art. 3º  - IV - d.</a:t>
            </a:r>
          </a:p>
          <a:p>
            <a:pPr algn="just"/>
            <a:endParaRPr lang="pt-BR" sz="1400" dirty="0" smtClean="0"/>
          </a:p>
          <a:p>
            <a:pPr algn="just"/>
            <a:r>
              <a:rPr lang="pt-BR" sz="1400" dirty="0" smtClean="0"/>
              <a:t>BRASIL</a:t>
            </a:r>
            <a:r>
              <a:rPr lang="pt-BR" sz="1400" b="1" dirty="0" smtClean="0"/>
              <a:t>. Lei 13.146,</a:t>
            </a:r>
            <a:r>
              <a:rPr lang="pt-BR" sz="1400" dirty="0" smtClean="0"/>
              <a:t> de 6 de julho de 2015</a:t>
            </a:r>
            <a:r>
              <a:rPr lang="pt-BR" sz="1400" b="1" dirty="0" smtClean="0"/>
              <a:t>. Estatuto da Pessoa com Deficiência.</a:t>
            </a:r>
            <a:endParaRPr lang="pt-BR" sz="1400" dirty="0"/>
          </a:p>
        </p:txBody>
      </p:sp>
      <p:pic>
        <p:nvPicPr>
          <p:cNvPr id="7" name="Imagem 6">
            <a:hlinkClick r:id="rId2"/>
          </p:cNvPr>
          <p:cNvPicPr/>
          <p:nvPr/>
        </p:nvPicPr>
        <p:blipFill>
          <a:blip r:embed="rId3" cstate="print"/>
          <a:srcRect/>
          <a:stretch>
            <a:fillRect/>
          </a:stretch>
        </p:blipFill>
        <p:spPr bwMode="auto">
          <a:xfrm>
            <a:off x="357158" y="214290"/>
            <a:ext cx="928694" cy="928694"/>
          </a:xfrm>
          <a:prstGeom prst="rect">
            <a:avLst/>
          </a:prstGeom>
          <a:noFill/>
          <a:ln w="9525">
            <a:noFill/>
            <a:miter lim="800000"/>
            <a:headEnd/>
            <a:tailEnd/>
          </a:ln>
        </p:spPr>
      </p:pic>
      <p:pic>
        <p:nvPicPr>
          <p:cNvPr id="8" name="Picture 1"/>
          <p:cNvPicPr>
            <a:picLocks noChangeAspect="1" noChangeArrowheads="1"/>
          </p:cNvPicPr>
          <p:nvPr/>
        </p:nvPicPr>
        <p:blipFill>
          <a:blip r:embed="rId4" cstate="print"/>
          <a:srcRect/>
          <a:stretch>
            <a:fillRect/>
          </a:stretch>
        </p:blipFill>
        <p:spPr bwMode="auto">
          <a:xfrm>
            <a:off x="2928926" y="214290"/>
            <a:ext cx="2928958" cy="1151634"/>
          </a:xfrm>
          <a:prstGeom prst="rect">
            <a:avLst/>
          </a:prstGeom>
          <a:noFill/>
          <a:ln w="9525">
            <a:noFill/>
            <a:miter lim="800000"/>
            <a:headEnd/>
            <a:tailEnd/>
          </a:ln>
          <a:effectLst/>
        </p:spPr>
      </p:pic>
      <p:pic>
        <p:nvPicPr>
          <p:cNvPr id="9" name="Picture 2" descr="http://www.uff.br/sites/default/files/imagens-das-noticias/uff_55_curvas_01_200_fundo_branco.png"/>
          <p:cNvPicPr>
            <a:picLocks noChangeAspect="1" noChangeArrowheads="1"/>
          </p:cNvPicPr>
          <p:nvPr/>
        </p:nvPicPr>
        <p:blipFill>
          <a:blip r:embed="rId5" cstate="print"/>
          <a:srcRect/>
          <a:stretch>
            <a:fillRect/>
          </a:stretch>
        </p:blipFill>
        <p:spPr bwMode="auto">
          <a:xfrm>
            <a:off x="7286644" y="285729"/>
            <a:ext cx="1428760" cy="85675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00232" y="1500174"/>
            <a:ext cx="5443518" cy="1500174"/>
          </a:xfrm>
        </p:spPr>
        <p:txBody>
          <a:bodyPr>
            <a:normAutofit/>
          </a:bodyPr>
          <a:lstStyle/>
          <a:p>
            <a:r>
              <a:rPr lang="pt-BR" b="1" dirty="0" smtClean="0">
                <a:solidFill>
                  <a:schemeClr val="tx1"/>
                </a:solidFill>
                <a:latin typeface="Arial Narrow" pitchFamily="34" charset="0"/>
              </a:rPr>
              <a:t>AGRADECIMENTOS</a:t>
            </a:r>
            <a:endParaRPr lang="pt-BR" b="1" dirty="0">
              <a:solidFill>
                <a:schemeClr val="tx1"/>
              </a:solidFill>
              <a:latin typeface="Arial Narrow" pitchFamily="34" charset="0"/>
            </a:endParaRPr>
          </a:p>
        </p:txBody>
      </p:sp>
      <p:pic>
        <p:nvPicPr>
          <p:cNvPr id="8" name="Imagem 7">
            <a:hlinkClick r:id="rId2"/>
          </p:cNvPr>
          <p:cNvPicPr/>
          <p:nvPr/>
        </p:nvPicPr>
        <p:blipFill>
          <a:blip r:embed="rId3" cstate="print"/>
          <a:srcRect/>
          <a:stretch>
            <a:fillRect/>
          </a:stretch>
        </p:blipFill>
        <p:spPr bwMode="auto">
          <a:xfrm>
            <a:off x="285720" y="214290"/>
            <a:ext cx="1214446" cy="1143008"/>
          </a:xfrm>
          <a:prstGeom prst="rect">
            <a:avLst/>
          </a:prstGeom>
          <a:noFill/>
          <a:ln w="9525">
            <a:noFill/>
            <a:miter lim="800000"/>
            <a:headEnd/>
            <a:tailEnd/>
          </a:ln>
        </p:spPr>
      </p:pic>
      <p:pic>
        <p:nvPicPr>
          <p:cNvPr id="5" name="Picture 2" descr="http://www.uff.br/sites/default/files/imagens-das-noticias/uff_55_curvas_01_200_fundo_branco.png"/>
          <p:cNvPicPr>
            <a:picLocks noChangeAspect="1" noChangeArrowheads="1"/>
          </p:cNvPicPr>
          <p:nvPr/>
        </p:nvPicPr>
        <p:blipFill>
          <a:blip r:embed="rId4" cstate="print"/>
          <a:srcRect/>
          <a:stretch>
            <a:fillRect/>
          </a:stretch>
        </p:blipFill>
        <p:spPr bwMode="auto">
          <a:xfrm>
            <a:off x="7000892" y="214290"/>
            <a:ext cx="1643074" cy="985265"/>
          </a:xfrm>
          <a:prstGeom prst="rect">
            <a:avLst/>
          </a:prstGeom>
          <a:noFill/>
        </p:spPr>
      </p:pic>
      <p:pic>
        <p:nvPicPr>
          <p:cNvPr id="6" name="Picture 1"/>
          <p:cNvPicPr>
            <a:picLocks noChangeAspect="1" noChangeArrowheads="1"/>
          </p:cNvPicPr>
          <p:nvPr/>
        </p:nvPicPr>
        <p:blipFill>
          <a:blip r:embed="rId5" cstate="print"/>
          <a:srcRect/>
          <a:stretch>
            <a:fillRect/>
          </a:stretch>
        </p:blipFill>
        <p:spPr bwMode="auto">
          <a:xfrm>
            <a:off x="3214678" y="285728"/>
            <a:ext cx="2500362" cy="983115"/>
          </a:xfrm>
          <a:prstGeom prst="rect">
            <a:avLst/>
          </a:prstGeom>
          <a:noFill/>
          <a:ln w="9525">
            <a:noFill/>
            <a:miter lim="800000"/>
            <a:headEnd/>
            <a:tailEnd/>
          </a:ln>
          <a:effectLst/>
        </p:spPr>
      </p:pic>
      <p:pic>
        <p:nvPicPr>
          <p:cNvPr id="1026" name="Picture 2" descr="http://static.wixstatic.com/media/560b23_602e4d5eec3b48ea9494407f16484148.png_srz_p_234_37_75_22_0.50_1.20_0.00_png_srz"/>
          <p:cNvPicPr>
            <a:picLocks noChangeAspect="1" noChangeArrowheads="1"/>
          </p:cNvPicPr>
          <p:nvPr/>
        </p:nvPicPr>
        <p:blipFill>
          <a:blip r:embed="rId6" cstate="print"/>
          <a:srcRect/>
          <a:stretch>
            <a:fillRect/>
          </a:stretch>
        </p:blipFill>
        <p:spPr bwMode="auto">
          <a:xfrm>
            <a:off x="2643174" y="5857892"/>
            <a:ext cx="4071966" cy="643859"/>
          </a:xfrm>
          <a:prstGeom prst="rect">
            <a:avLst/>
          </a:prstGeom>
          <a:noFill/>
        </p:spPr>
      </p:pic>
      <p:sp>
        <p:nvSpPr>
          <p:cNvPr id="1028" name="AutoShape 4" descr="Resultado de imagem para proaes uf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30" name="AutoShape 6" descr="Resultado de imagem para proaes uf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032" name="Picture 8" descr="http://2.bp.blogspot.com/-wgnquB7qYOY/U-CcHylWCbI/AAAAAAAAAQ8/QxwcSuP2RuI/s1600/PROAES.jpg"/>
          <p:cNvPicPr>
            <a:picLocks noChangeAspect="1" noChangeArrowheads="1"/>
          </p:cNvPicPr>
          <p:nvPr/>
        </p:nvPicPr>
        <p:blipFill>
          <a:blip r:embed="rId7" cstate="print"/>
          <a:srcRect/>
          <a:stretch>
            <a:fillRect/>
          </a:stretch>
        </p:blipFill>
        <p:spPr bwMode="auto">
          <a:xfrm>
            <a:off x="1214414" y="3214686"/>
            <a:ext cx="6429415" cy="1071570"/>
          </a:xfrm>
          <a:prstGeom prst="rect">
            <a:avLst/>
          </a:prstGeom>
          <a:noFill/>
        </p:spPr>
      </p:pic>
      <p:sp>
        <p:nvSpPr>
          <p:cNvPr id="1034" name="AutoShape 10" descr="Resultado de imagem para sensibiliza uf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036" name="Picture 12" descr="http://sensibilizauff.files.wordpress.com/2015/09/cropped-untitled-11.jpg"/>
          <p:cNvPicPr>
            <a:picLocks noChangeAspect="1" noChangeArrowheads="1"/>
          </p:cNvPicPr>
          <p:nvPr/>
        </p:nvPicPr>
        <p:blipFill>
          <a:blip r:embed="rId8" cstate="print"/>
          <a:srcRect/>
          <a:stretch>
            <a:fillRect/>
          </a:stretch>
        </p:blipFill>
        <p:spPr bwMode="auto">
          <a:xfrm>
            <a:off x="1285852" y="4500570"/>
            <a:ext cx="6858048" cy="109436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85720" y="857232"/>
            <a:ext cx="8572560" cy="1857364"/>
          </a:xfrm>
        </p:spPr>
        <p:txBody>
          <a:bodyPr>
            <a:normAutofit/>
          </a:bodyPr>
          <a:lstStyle/>
          <a:p>
            <a:r>
              <a:rPr lang="pt-BR" sz="3600" b="1" dirty="0" smtClean="0">
                <a:solidFill>
                  <a:schemeClr val="tx1"/>
                </a:solidFill>
                <a:latin typeface="Arial Narrow" pitchFamily="34" charset="0"/>
              </a:rPr>
              <a:t>Evolução da Biblioteca</a:t>
            </a:r>
            <a:endParaRPr lang="pt-BR" sz="3600" b="1" dirty="0">
              <a:solidFill>
                <a:schemeClr val="tx1"/>
              </a:solidFill>
              <a:latin typeface="Arial Narrow" pitchFamily="34" charset="0"/>
            </a:endParaRPr>
          </a:p>
        </p:txBody>
      </p:sp>
      <p:pic>
        <p:nvPicPr>
          <p:cNvPr id="8" name="Picture 4" descr="https://bibliotecaflorestan.files.wordpress.com/2010/03/4451757258_96abbb50fe.jpeg?w=300&amp;h=199"/>
          <p:cNvPicPr>
            <a:picLocks noChangeAspect="1" noChangeArrowheads="1"/>
          </p:cNvPicPr>
          <p:nvPr/>
        </p:nvPicPr>
        <p:blipFill>
          <a:blip r:embed="rId3" cstate="print"/>
          <a:srcRect/>
          <a:stretch>
            <a:fillRect/>
          </a:stretch>
        </p:blipFill>
        <p:spPr bwMode="auto">
          <a:xfrm rot="21424079">
            <a:off x="340315" y="2369700"/>
            <a:ext cx="3329805" cy="2219870"/>
          </a:xfrm>
          <a:prstGeom prst="rect">
            <a:avLst/>
          </a:prstGeom>
          <a:noFill/>
        </p:spPr>
      </p:pic>
      <p:pic>
        <p:nvPicPr>
          <p:cNvPr id="12" name="Imagem 11">
            <a:hlinkClick r:id="rId4"/>
          </p:cNvPr>
          <p:cNvPicPr/>
          <p:nvPr/>
        </p:nvPicPr>
        <p:blipFill>
          <a:blip r:embed="rId5" cstate="print"/>
          <a:srcRect/>
          <a:stretch>
            <a:fillRect/>
          </a:stretch>
        </p:blipFill>
        <p:spPr bwMode="auto">
          <a:xfrm>
            <a:off x="357158" y="285728"/>
            <a:ext cx="1000132" cy="928694"/>
          </a:xfrm>
          <a:prstGeom prst="rect">
            <a:avLst/>
          </a:prstGeom>
          <a:noFill/>
          <a:ln w="9525">
            <a:noFill/>
            <a:miter lim="800000"/>
            <a:headEnd/>
            <a:tailEnd/>
          </a:ln>
        </p:spPr>
      </p:pic>
      <p:sp>
        <p:nvSpPr>
          <p:cNvPr id="13" name="Retângulo 12"/>
          <p:cNvSpPr/>
          <p:nvPr/>
        </p:nvSpPr>
        <p:spPr>
          <a:xfrm>
            <a:off x="285720" y="4714884"/>
            <a:ext cx="3000396" cy="553998"/>
          </a:xfrm>
          <a:prstGeom prst="rect">
            <a:avLst/>
          </a:prstGeom>
        </p:spPr>
        <p:txBody>
          <a:bodyPr wrap="square">
            <a:spAutoFit/>
          </a:bodyPr>
          <a:lstStyle/>
          <a:p>
            <a:r>
              <a:rPr lang="pt-BR" sz="1000" dirty="0" smtClean="0">
                <a:latin typeface="Arial Narrow" pitchFamily="34" charset="0"/>
              </a:rPr>
              <a:t> Foto: Biblioteca Florestan Fernandes. Disponível em: https://bibliotecaflorestan.files.wordpress.com/2010/03/4451757258_9 6abbb50fe.</a:t>
            </a:r>
            <a:r>
              <a:rPr lang="pt-BR" sz="1000" dirty="0" err="1" smtClean="0">
                <a:latin typeface="Arial Narrow" pitchFamily="34" charset="0"/>
              </a:rPr>
              <a:t>jpeg</a:t>
            </a:r>
            <a:r>
              <a:rPr lang="pt-BR" sz="1000" dirty="0" smtClean="0">
                <a:latin typeface="Arial Narrow" pitchFamily="34" charset="0"/>
              </a:rPr>
              <a:t>.  Acesso em: 07 set. 2015.</a:t>
            </a:r>
          </a:p>
        </p:txBody>
      </p:sp>
      <p:pic>
        <p:nvPicPr>
          <p:cNvPr id="11" name="Picture 2" descr="http://www.uff.br/sites/default/files/imagens-das-noticias/uff_55_curvas_01_200_fundo_branco.png"/>
          <p:cNvPicPr>
            <a:picLocks noChangeAspect="1" noChangeArrowheads="1"/>
          </p:cNvPicPr>
          <p:nvPr/>
        </p:nvPicPr>
        <p:blipFill>
          <a:blip r:embed="rId6" cstate="print"/>
          <a:srcRect/>
          <a:stretch>
            <a:fillRect/>
          </a:stretch>
        </p:blipFill>
        <p:spPr bwMode="auto">
          <a:xfrm>
            <a:off x="7072330" y="285729"/>
            <a:ext cx="1500198" cy="899590"/>
          </a:xfrm>
          <a:prstGeom prst="rect">
            <a:avLst/>
          </a:prstGeom>
          <a:noFill/>
        </p:spPr>
      </p:pic>
      <p:pic>
        <p:nvPicPr>
          <p:cNvPr id="15" name="Picture 1"/>
          <p:cNvPicPr>
            <a:picLocks noChangeAspect="1" noChangeArrowheads="1"/>
          </p:cNvPicPr>
          <p:nvPr/>
        </p:nvPicPr>
        <p:blipFill>
          <a:blip r:embed="rId7" cstate="print"/>
          <a:srcRect/>
          <a:stretch>
            <a:fillRect/>
          </a:stretch>
        </p:blipFill>
        <p:spPr bwMode="auto">
          <a:xfrm>
            <a:off x="3000364" y="285728"/>
            <a:ext cx="2928958" cy="1151634"/>
          </a:xfrm>
          <a:prstGeom prst="rect">
            <a:avLst/>
          </a:prstGeom>
          <a:noFill/>
          <a:ln w="9525">
            <a:noFill/>
            <a:miter lim="800000"/>
            <a:headEnd/>
            <a:tailEnd/>
          </a:ln>
          <a:effectLst/>
        </p:spPr>
      </p:pic>
      <p:pic>
        <p:nvPicPr>
          <p:cNvPr id="14" name="Imagem 13" descr="C:\Users\sandra\Pictures\celular setembro 2015\celuar setembro 2\20150915_164754.jpg"/>
          <p:cNvPicPr/>
          <p:nvPr/>
        </p:nvPicPr>
        <p:blipFill>
          <a:blip r:embed="rId8" cstate="print"/>
          <a:srcRect/>
          <a:stretch>
            <a:fillRect/>
          </a:stretch>
        </p:blipFill>
        <p:spPr bwMode="auto">
          <a:xfrm>
            <a:off x="3857620" y="2214554"/>
            <a:ext cx="5143536" cy="4214842"/>
          </a:xfrm>
          <a:prstGeom prst="rect">
            <a:avLst/>
          </a:prstGeom>
          <a:noFill/>
          <a:ln w="9525">
            <a:noFill/>
            <a:miter lim="800000"/>
            <a:headEnd/>
            <a:tailEnd/>
          </a:ln>
        </p:spPr>
      </p:pic>
      <p:sp>
        <p:nvSpPr>
          <p:cNvPr id="16" name="Retângulo 15"/>
          <p:cNvSpPr/>
          <p:nvPr/>
        </p:nvSpPr>
        <p:spPr>
          <a:xfrm>
            <a:off x="2214546" y="6429396"/>
            <a:ext cx="1406154" cy="261610"/>
          </a:xfrm>
          <a:prstGeom prst="rect">
            <a:avLst/>
          </a:prstGeom>
        </p:spPr>
        <p:txBody>
          <a:bodyPr wrap="none">
            <a:spAutoFit/>
          </a:bodyPr>
          <a:lstStyle/>
          <a:p>
            <a:r>
              <a:rPr lang="pt-BR" sz="1100" dirty="0" smtClean="0"/>
              <a:t>Foto: arquivo pessoal</a:t>
            </a:r>
            <a:endParaRPr lang="pt-BR" sz="11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214282" y="1643050"/>
            <a:ext cx="8643998" cy="1384995"/>
          </a:xfrm>
          <a:prstGeom prst="rect">
            <a:avLst/>
          </a:prstGeom>
        </p:spPr>
        <p:txBody>
          <a:bodyPr wrap="square">
            <a:spAutoFit/>
          </a:bodyPr>
          <a:lstStyle/>
          <a:p>
            <a:pPr algn="just"/>
            <a:r>
              <a:rPr lang="pt-BR" sz="2800" b="1" dirty="0" smtClean="0">
                <a:latin typeface="Arial Narrow" pitchFamily="34" charset="0"/>
              </a:rPr>
              <a:t>ATENDIMENTO AOS USUÁRIOS NO SISTEMA DE BIBLIOTECAS DA UFF: O ACESSO À INFORMAÇÃO É UM DIREITO DE CIDADANIA.</a:t>
            </a:r>
            <a:endParaRPr lang="pt-BR" sz="2800" b="1" dirty="0">
              <a:latin typeface="Arial Narrow" pitchFamily="34" charset="0"/>
            </a:endParaRPr>
          </a:p>
        </p:txBody>
      </p:sp>
      <p:pic>
        <p:nvPicPr>
          <p:cNvPr id="8" name="Imagem 7">
            <a:hlinkClick r:id="rId2"/>
          </p:cNvPr>
          <p:cNvPicPr/>
          <p:nvPr/>
        </p:nvPicPr>
        <p:blipFill>
          <a:blip r:embed="rId3" cstate="print"/>
          <a:srcRect/>
          <a:stretch>
            <a:fillRect/>
          </a:stretch>
        </p:blipFill>
        <p:spPr bwMode="auto">
          <a:xfrm>
            <a:off x="428596" y="357166"/>
            <a:ext cx="785818" cy="785818"/>
          </a:xfrm>
          <a:prstGeom prst="rect">
            <a:avLst/>
          </a:prstGeom>
          <a:noFill/>
          <a:ln w="9525">
            <a:noFill/>
            <a:miter lim="800000"/>
            <a:headEnd/>
            <a:tailEnd/>
          </a:ln>
        </p:spPr>
      </p:pic>
      <p:sp>
        <p:nvSpPr>
          <p:cNvPr id="26627" name="Rectangle 3"/>
          <p:cNvSpPr>
            <a:spLocks noChangeArrowheads="1"/>
          </p:cNvSpPr>
          <p:nvPr/>
        </p:nvSpPr>
        <p:spPr bwMode="auto">
          <a:xfrm>
            <a:off x="357158" y="2357430"/>
            <a:ext cx="821537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endParaRPr lang="pt-BR" sz="2000" b="1" dirty="0">
              <a:latin typeface="Arial Narrow"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effectLst/>
                <a:latin typeface="Arial Narrow" pitchFamily="34" charset="0"/>
                <a:ea typeface="Times New Roman" pitchFamily="18" charset="0"/>
                <a:cs typeface="Arial" pitchFamily="34" charset="0"/>
              </a:rPr>
              <a:t>   </a:t>
            </a:r>
            <a:endParaRPr kumimoji="0" lang="pt-BR" sz="2000" b="1" i="0" u="none" strike="noStrike" cap="none" normalizeH="0" baseline="0" dirty="0" smtClean="0">
              <a:ln>
                <a:noFill/>
              </a:ln>
              <a:effectLst/>
              <a:latin typeface="Arial Narrow" pitchFamily="34"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effectLst/>
                <a:latin typeface="Arial Narrow" pitchFamily="34" charset="0"/>
                <a:ea typeface="Times New Roman" pitchFamily="18" charset="0"/>
                <a:cs typeface="Times New Roman" pitchFamily="18" charset="0"/>
              </a:rPr>
              <a:t> </a:t>
            </a:r>
            <a:endParaRPr kumimoji="0" lang="pt-BR" sz="2000" b="1" i="0" u="none" strike="noStrike" cap="none" normalizeH="0" baseline="0" dirty="0" smtClean="0">
              <a:ln>
                <a:noFill/>
              </a:ln>
              <a:effectLst/>
              <a:latin typeface="Arial Narrow" pitchFamily="34" charset="0"/>
              <a:cs typeface="Arial" pitchFamily="34" charset="0"/>
            </a:endParaRPr>
          </a:p>
        </p:txBody>
      </p:sp>
      <p:pic>
        <p:nvPicPr>
          <p:cNvPr id="7" name="Picture 2" descr="http://www.uff.br/sites/default/files/imagens-das-noticias/uff_55_curvas_01_200_fundo_branco.png"/>
          <p:cNvPicPr>
            <a:picLocks noChangeAspect="1" noChangeArrowheads="1"/>
          </p:cNvPicPr>
          <p:nvPr/>
        </p:nvPicPr>
        <p:blipFill>
          <a:blip r:embed="rId4" cstate="print"/>
          <a:srcRect/>
          <a:stretch>
            <a:fillRect/>
          </a:stretch>
        </p:blipFill>
        <p:spPr bwMode="auto">
          <a:xfrm>
            <a:off x="7000892" y="285729"/>
            <a:ext cx="1500198" cy="899590"/>
          </a:xfrm>
          <a:prstGeom prst="rect">
            <a:avLst/>
          </a:prstGeom>
          <a:noFill/>
        </p:spPr>
      </p:pic>
      <p:pic>
        <p:nvPicPr>
          <p:cNvPr id="11" name="Picture 1"/>
          <p:cNvPicPr>
            <a:picLocks noChangeAspect="1" noChangeArrowheads="1"/>
          </p:cNvPicPr>
          <p:nvPr/>
        </p:nvPicPr>
        <p:blipFill>
          <a:blip r:embed="rId5" cstate="print"/>
          <a:srcRect/>
          <a:stretch>
            <a:fillRect/>
          </a:stretch>
        </p:blipFill>
        <p:spPr bwMode="auto">
          <a:xfrm>
            <a:off x="3143240" y="285728"/>
            <a:ext cx="2537454" cy="997699"/>
          </a:xfrm>
          <a:prstGeom prst="rect">
            <a:avLst/>
          </a:prstGeom>
          <a:noFill/>
          <a:ln w="9525">
            <a:noFill/>
            <a:miter lim="800000"/>
            <a:headEnd/>
            <a:tailEnd/>
          </a:ln>
          <a:effectLst/>
        </p:spPr>
      </p:pic>
      <p:pic>
        <p:nvPicPr>
          <p:cNvPr id="61444" name="Picture 4" descr="http://www.itambe.ba.gov.br/wp-content/uploads/2014/09/inclusiva.jpg"/>
          <p:cNvPicPr>
            <a:picLocks noChangeAspect="1" noChangeArrowheads="1"/>
          </p:cNvPicPr>
          <p:nvPr/>
        </p:nvPicPr>
        <p:blipFill>
          <a:blip r:embed="rId6" cstate="print"/>
          <a:srcRect/>
          <a:stretch>
            <a:fillRect/>
          </a:stretch>
        </p:blipFill>
        <p:spPr bwMode="auto">
          <a:xfrm>
            <a:off x="2214546" y="3143248"/>
            <a:ext cx="5072098" cy="343212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71472" y="1500174"/>
            <a:ext cx="8215338" cy="1000132"/>
          </a:xfrm>
        </p:spPr>
        <p:txBody>
          <a:bodyPr>
            <a:normAutofit fontScale="90000"/>
          </a:bodyPr>
          <a:lstStyle/>
          <a:p>
            <a:r>
              <a:rPr lang="pt-BR" dirty="0" smtClean="0">
                <a:latin typeface="Arial Narrow" pitchFamily="34" charset="0"/>
              </a:rPr>
              <a:t/>
            </a:r>
            <a:br>
              <a:rPr lang="pt-BR" dirty="0" smtClean="0">
                <a:latin typeface="Arial Narrow" pitchFamily="34" charset="0"/>
              </a:rPr>
            </a:br>
            <a:r>
              <a:rPr lang="pt-BR" dirty="0" smtClean="0">
                <a:latin typeface="Arial Narrow" pitchFamily="34" charset="0"/>
              </a:rPr>
              <a:t/>
            </a:r>
            <a:br>
              <a:rPr lang="pt-BR" dirty="0" smtClean="0">
                <a:latin typeface="Arial Narrow" pitchFamily="34" charset="0"/>
              </a:rPr>
            </a:br>
            <a:r>
              <a:rPr lang="pt-BR" dirty="0" smtClean="0">
                <a:latin typeface="Arial Narrow" pitchFamily="34" charset="0"/>
              </a:rPr>
              <a:t/>
            </a:r>
            <a:br>
              <a:rPr lang="pt-BR" dirty="0" smtClean="0">
                <a:latin typeface="Arial Narrow" pitchFamily="34" charset="0"/>
              </a:rPr>
            </a:br>
            <a:r>
              <a:rPr lang="pt-BR" sz="3600" dirty="0" smtClean="0">
                <a:solidFill>
                  <a:schemeClr val="tx1"/>
                </a:solidFill>
                <a:latin typeface="Arial Narrow" pitchFamily="34" charset="0"/>
              </a:rPr>
              <a:t> </a:t>
            </a:r>
            <a:br>
              <a:rPr lang="pt-BR" sz="3600" dirty="0" smtClean="0">
                <a:solidFill>
                  <a:schemeClr val="tx1"/>
                </a:solidFill>
                <a:latin typeface="Arial Narrow" pitchFamily="34" charset="0"/>
              </a:rPr>
            </a:br>
            <a:r>
              <a:rPr lang="pt-BR" sz="3600" dirty="0" smtClean="0">
                <a:solidFill>
                  <a:schemeClr val="tx1"/>
                </a:solidFill>
                <a:latin typeface="Arial Narrow" pitchFamily="34" charset="0"/>
              </a:rPr>
              <a:t/>
            </a:r>
            <a:br>
              <a:rPr lang="pt-BR" sz="3600" dirty="0" smtClean="0">
                <a:solidFill>
                  <a:schemeClr val="tx1"/>
                </a:solidFill>
                <a:latin typeface="Arial Narrow" pitchFamily="34" charset="0"/>
              </a:rPr>
            </a:br>
            <a:r>
              <a:rPr lang="pt-BR" b="1" dirty="0" smtClean="0">
                <a:solidFill>
                  <a:schemeClr val="tx1"/>
                </a:solidFill>
                <a:latin typeface="Arial Narrow" pitchFamily="34" charset="0"/>
              </a:rPr>
              <a:t>ALUNO ESTUDANDO NA BIBLIOTECA</a:t>
            </a:r>
            <a:r>
              <a:rPr lang="pt-BR" sz="3600" b="1" dirty="0" smtClean="0">
                <a:solidFill>
                  <a:schemeClr val="tx1"/>
                </a:solidFill>
                <a:latin typeface="Arial Narrow" pitchFamily="34" charset="0"/>
              </a:rPr>
              <a:t/>
            </a:r>
            <a:br>
              <a:rPr lang="pt-BR" sz="3600" b="1" dirty="0" smtClean="0">
                <a:solidFill>
                  <a:schemeClr val="tx1"/>
                </a:solidFill>
                <a:latin typeface="Arial Narrow" pitchFamily="34" charset="0"/>
              </a:rPr>
            </a:br>
            <a:r>
              <a:rPr lang="pt-BR" dirty="0" smtClean="0"/>
              <a:t/>
            </a:r>
            <a:br>
              <a:rPr lang="pt-BR" dirty="0" smtClean="0"/>
            </a:br>
            <a:r>
              <a:rPr lang="pt-BR" dirty="0" smtClean="0">
                <a:latin typeface="Times New Roman"/>
                <a:ea typeface="Times New Roman"/>
              </a:rPr>
              <a:t/>
            </a:r>
            <a:br>
              <a:rPr lang="pt-BR" dirty="0" smtClean="0">
                <a:latin typeface="Times New Roman"/>
                <a:ea typeface="Times New Roman"/>
              </a:rPr>
            </a:br>
            <a:r>
              <a:rPr lang="pt-BR" dirty="0" smtClean="0">
                <a:latin typeface="Arial Narrow" pitchFamily="34" charset="0"/>
              </a:rPr>
              <a:t/>
            </a:r>
            <a:br>
              <a:rPr lang="pt-BR" dirty="0" smtClean="0">
                <a:latin typeface="Arial Narrow" pitchFamily="34" charset="0"/>
              </a:rPr>
            </a:br>
            <a:r>
              <a:rPr lang="pt-BR" dirty="0" smtClean="0">
                <a:latin typeface="Arial Narrow" pitchFamily="34" charset="0"/>
              </a:rPr>
              <a:t/>
            </a:r>
            <a:br>
              <a:rPr lang="pt-BR" dirty="0" smtClean="0">
                <a:latin typeface="Arial Narrow" pitchFamily="34" charset="0"/>
              </a:rPr>
            </a:br>
            <a:r>
              <a:rPr lang="pt-BR" dirty="0" smtClean="0">
                <a:latin typeface="Arial Narrow" pitchFamily="34" charset="0"/>
              </a:rPr>
              <a:t>      </a:t>
            </a:r>
            <a:endParaRPr lang="pt-BR" sz="6000" b="1" dirty="0">
              <a:latin typeface="Arial Narrow" pitchFamily="34" charset="0"/>
            </a:endParaRPr>
          </a:p>
        </p:txBody>
      </p:sp>
      <p:pic>
        <p:nvPicPr>
          <p:cNvPr id="7" name="Imagem 6">
            <a:hlinkClick r:id="rId2"/>
          </p:cNvPr>
          <p:cNvPicPr/>
          <p:nvPr/>
        </p:nvPicPr>
        <p:blipFill>
          <a:blip r:embed="rId3" cstate="print"/>
          <a:srcRect/>
          <a:stretch>
            <a:fillRect/>
          </a:stretch>
        </p:blipFill>
        <p:spPr bwMode="auto">
          <a:xfrm>
            <a:off x="357158" y="214290"/>
            <a:ext cx="928694" cy="928694"/>
          </a:xfrm>
          <a:prstGeom prst="rect">
            <a:avLst/>
          </a:prstGeom>
          <a:noFill/>
          <a:ln w="9525">
            <a:noFill/>
            <a:miter lim="800000"/>
            <a:headEnd/>
            <a:tailEnd/>
          </a:ln>
        </p:spPr>
      </p:pic>
      <p:pic>
        <p:nvPicPr>
          <p:cNvPr id="28674" name="Picture 2" descr="C:\Users\sandra\Pictures\PORTFÓLIO FOTOS ACESSIBILIDADE E PÔSTERES SANDRA\foto tecnologia assistiv bcg.jpg"/>
          <p:cNvPicPr>
            <a:picLocks noChangeAspect="1" noChangeArrowheads="1"/>
          </p:cNvPicPr>
          <p:nvPr/>
        </p:nvPicPr>
        <p:blipFill>
          <a:blip r:embed="rId4" cstate="print"/>
          <a:srcRect/>
          <a:stretch>
            <a:fillRect/>
          </a:stretch>
        </p:blipFill>
        <p:spPr bwMode="auto">
          <a:xfrm>
            <a:off x="1857356" y="2285992"/>
            <a:ext cx="5715040" cy="4284099"/>
          </a:xfrm>
          <a:prstGeom prst="rect">
            <a:avLst/>
          </a:prstGeom>
          <a:noFill/>
        </p:spPr>
      </p:pic>
      <p:sp>
        <p:nvSpPr>
          <p:cNvPr id="10" name="Retângulo 9"/>
          <p:cNvSpPr/>
          <p:nvPr/>
        </p:nvSpPr>
        <p:spPr>
          <a:xfrm>
            <a:off x="3286116" y="6488668"/>
            <a:ext cx="2009012" cy="369332"/>
          </a:xfrm>
          <a:prstGeom prst="rect">
            <a:avLst/>
          </a:prstGeom>
        </p:spPr>
        <p:txBody>
          <a:bodyPr wrap="none">
            <a:spAutoFit/>
          </a:bodyPr>
          <a:lstStyle/>
          <a:p>
            <a:r>
              <a:rPr lang="pt-BR" dirty="0" smtClean="0"/>
              <a:t>Foto: arquivo pessoal</a:t>
            </a:r>
            <a:endParaRPr lang="pt-BR" dirty="0"/>
          </a:p>
        </p:txBody>
      </p:sp>
      <p:pic>
        <p:nvPicPr>
          <p:cNvPr id="9" name="Picture 2" descr="http://www.uff.br/sites/default/files/imagens-das-noticias/uff_55_curvas_01_200_fundo_branco.png"/>
          <p:cNvPicPr>
            <a:picLocks noChangeAspect="1" noChangeArrowheads="1"/>
          </p:cNvPicPr>
          <p:nvPr/>
        </p:nvPicPr>
        <p:blipFill>
          <a:blip r:embed="rId5" cstate="print"/>
          <a:srcRect/>
          <a:stretch>
            <a:fillRect/>
          </a:stretch>
        </p:blipFill>
        <p:spPr bwMode="auto">
          <a:xfrm>
            <a:off x="7143768" y="214290"/>
            <a:ext cx="1285884" cy="771077"/>
          </a:xfrm>
          <a:prstGeom prst="rect">
            <a:avLst/>
          </a:prstGeom>
          <a:noFill/>
        </p:spPr>
      </p:pic>
      <p:pic>
        <p:nvPicPr>
          <p:cNvPr id="12" name="Picture 1"/>
          <p:cNvPicPr>
            <a:picLocks noChangeAspect="1" noChangeArrowheads="1"/>
          </p:cNvPicPr>
          <p:nvPr/>
        </p:nvPicPr>
        <p:blipFill>
          <a:blip r:embed="rId6" cstate="print"/>
          <a:srcRect/>
          <a:stretch>
            <a:fillRect/>
          </a:stretch>
        </p:blipFill>
        <p:spPr bwMode="auto">
          <a:xfrm>
            <a:off x="3000364" y="214290"/>
            <a:ext cx="2928958" cy="11516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C:\Users\sandra\Pictures\PORTFÓLIO FOTOS ACESSIBILIDADE E PÔSTERES SANDRA\bcg inclusiva cão guia.jpg"/>
          <p:cNvPicPr/>
          <p:nvPr/>
        </p:nvPicPr>
        <p:blipFill>
          <a:blip r:embed="rId2" cstate="print"/>
          <a:srcRect/>
          <a:stretch>
            <a:fillRect/>
          </a:stretch>
        </p:blipFill>
        <p:spPr bwMode="auto">
          <a:xfrm>
            <a:off x="4929190" y="357166"/>
            <a:ext cx="3786182" cy="6143644"/>
          </a:xfrm>
          <a:prstGeom prst="rect">
            <a:avLst/>
          </a:prstGeom>
          <a:noFill/>
          <a:ln w="9525">
            <a:noFill/>
            <a:miter lim="800000"/>
            <a:headEnd/>
            <a:tailEnd/>
          </a:ln>
        </p:spPr>
      </p:pic>
      <p:pic>
        <p:nvPicPr>
          <p:cNvPr id="5" name="Picture 1"/>
          <p:cNvPicPr>
            <a:picLocks noChangeAspect="1" noChangeArrowheads="1"/>
          </p:cNvPicPr>
          <p:nvPr/>
        </p:nvPicPr>
        <p:blipFill>
          <a:blip r:embed="rId3" cstate="print"/>
          <a:srcRect/>
          <a:stretch>
            <a:fillRect/>
          </a:stretch>
        </p:blipFill>
        <p:spPr bwMode="auto">
          <a:xfrm>
            <a:off x="1571604" y="285728"/>
            <a:ext cx="3214710" cy="1263989"/>
          </a:xfrm>
          <a:prstGeom prst="rect">
            <a:avLst/>
          </a:prstGeom>
          <a:noFill/>
          <a:ln w="9525">
            <a:noFill/>
            <a:miter lim="800000"/>
            <a:headEnd/>
            <a:tailEnd/>
          </a:ln>
          <a:effectLst/>
        </p:spPr>
      </p:pic>
      <p:pic>
        <p:nvPicPr>
          <p:cNvPr id="6" name="Picture 2" descr="http://www.uff.br/sites/default/files/imagens-das-noticias/uff_55_curvas_01_200_fundo_branco.png"/>
          <p:cNvPicPr>
            <a:picLocks noChangeAspect="1" noChangeArrowheads="1"/>
          </p:cNvPicPr>
          <p:nvPr/>
        </p:nvPicPr>
        <p:blipFill>
          <a:blip r:embed="rId4" cstate="print"/>
          <a:srcRect/>
          <a:stretch>
            <a:fillRect/>
          </a:stretch>
        </p:blipFill>
        <p:spPr bwMode="auto">
          <a:xfrm>
            <a:off x="1714480" y="5429264"/>
            <a:ext cx="1643074" cy="985265"/>
          </a:xfrm>
          <a:prstGeom prst="rect">
            <a:avLst/>
          </a:prstGeom>
          <a:noFill/>
        </p:spPr>
      </p:pic>
      <p:pic>
        <p:nvPicPr>
          <p:cNvPr id="7" name="Imagem 6">
            <a:hlinkClick r:id="rId5"/>
          </p:cNvPr>
          <p:cNvPicPr/>
          <p:nvPr/>
        </p:nvPicPr>
        <p:blipFill>
          <a:blip r:embed="rId6" cstate="print"/>
          <a:srcRect/>
          <a:stretch>
            <a:fillRect/>
          </a:stretch>
        </p:blipFill>
        <p:spPr bwMode="auto">
          <a:xfrm>
            <a:off x="357158" y="285728"/>
            <a:ext cx="857256" cy="857256"/>
          </a:xfrm>
          <a:prstGeom prst="rect">
            <a:avLst/>
          </a:prstGeom>
          <a:noFill/>
          <a:ln w="9525">
            <a:noFill/>
            <a:miter lim="800000"/>
            <a:headEnd/>
            <a:tailEnd/>
          </a:ln>
        </p:spPr>
      </p:pic>
      <p:sp>
        <p:nvSpPr>
          <p:cNvPr id="8" name="Retângulo 7"/>
          <p:cNvSpPr/>
          <p:nvPr/>
        </p:nvSpPr>
        <p:spPr>
          <a:xfrm>
            <a:off x="428596" y="2571744"/>
            <a:ext cx="4143404" cy="954107"/>
          </a:xfrm>
          <a:prstGeom prst="rect">
            <a:avLst/>
          </a:prstGeom>
        </p:spPr>
        <p:txBody>
          <a:bodyPr wrap="square">
            <a:spAutoFit/>
          </a:bodyPr>
          <a:lstStyle/>
          <a:p>
            <a:pPr algn="ctr"/>
            <a:r>
              <a:rPr lang="pt-BR" sz="2800" b="1" dirty="0" smtClean="0">
                <a:latin typeface="Arial Narrow" pitchFamily="34" charset="0"/>
                <a:ea typeface="Times New Roman" pitchFamily="18" charset="0"/>
                <a:cs typeface="Arial" pitchFamily="34" charset="0"/>
              </a:rPr>
              <a:t>ALUNA DO MESTRADO EM PSICOLOGIA</a:t>
            </a:r>
            <a:endParaRPr lang="pt-BR"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7158" y="1214422"/>
            <a:ext cx="8229600" cy="1714487"/>
          </a:xfrm>
        </p:spPr>
        <p:txBody>
          <a:bodyPr>
            <a:normAutofit fontScale="90000"/>
          </a:bodyPr>
          <a:lstStyle/>
          <a:p>
            <a:r>
              <a:rPr lang="pt-BR" dirty="0" smtClean="0">
                <a:latin typeface="Arial Narrow" pitchFamily="34" charset="0"/>
              </a:rPr>
              <a:t/>
            </a:r>
            <a:br>
              <a:rPr lang="pt-BR" dirty="0" smtClean="0">
                <a:latin typeface="Arial Narrow" pitchFamily="34" charset="0"/>
              </a:rPr>
            </a:br>
            <a:r>
              <a:rPr lang="pt-BR" dirty="0" smtClean="0">
                <a:latin typeface="Arial Narrow" pitchFamily="34" charset="0"/>
              </a:rPr>
              <a:t/>
            </a:r>
            <a:br>
              <a:rPr lang="pt-BR" dirty="0" smtClean="0">
                <a:latin typeface="Arial Narrow" pitchFamily="34" charset="0"/>
              </a:rPr>
            </a:br>
            <a:r>
              <a:rPr lang="pt-BR" sz="6000" b="1" dirty="0" smtClean="0">
                <a:latin typeface="Arial Narrow" pitchFamily="34" charset="0"/>
              </a:rPr>
              <a:t/>
            </a:r>
            <a:br>
              <a:rPr lang="pt-BR" sz="6000" b="1" dirty="0" smtClean="0">
                <a:latin typeface="Arial Narrow" pitchFamily="34" charset="0"/>
              </a:rPr>
            </a:br>
            <a:endParaRPr lang="pt-BR" sz="6000" b="1" dirty="0">
              <a:latin typeface="Arial Narrow" pitchFamily="34" charset="0"/>
            </a:endParaRPr>
          </a:p>
        </p:txBody>
      </p:sp>
      <p:pic>
        <p:nvPicPr>
          <p:cNvPr id="7" name="Imagem 6">
            <a:hlinkClick r:id="rId2"/>
          </p:cNvPr>
          <p:cNvPicPr/>
          <p:nvPr/>
        </p:nvPicPr>
        <p:blipFill>
          <a:blip r:embed="rId3" cstate="print"/>
          <a:srcRect/>
          <a:stretch>
            <a:fillRect/>
          </a:stretch>
        </p:blipFill>
        <p:spPr bwMode="auto">
          <a:xfrm>
            <a:off x="428596" y="214290"/>
            <a:ext cx="1000132" cy="1000132"/>
          </a:xfrm>
          <a:prstGeom prst="rect">
            <a:avLst/>
          </a:prstGeom>
          <a:noFill/>
          <a:ln w="9525">
            <a:noFill/>
            <a:miter lim="800000"/>
            <a:headEnd/>
            <a:tailEnd/>
          </a:ln>
        </p:spPr>
      </p:pic>
      <p:sp>
        <p:nvSpPr>
          <p:cNvPr id="10" name="CaixaDeTexto 9"/>
          <p:cNvSpPr txBox="1"/>
          <p:nvPr/>
        </p:nvSpPr>
        <p:spPr>
          <a:xfrm>
            <a:off x="6143636" y="1500174"/>
            <a:ext cx="2009012" cy="369332"/>
          </a:xfrm>
          <a:prstGeom prst="rect">
            <a:avLst/>
          </a:prstGeom>
          <a:noFill/>
        </p:spPr>
        <p:txBody>
          <a:bodyPr wrap="none" rtlCol="0">
            <a:spAutoFit/>
          </a:bodyPr>
          <a:lstStyle/>
          <a:p>
            <a:r>
              <a:rPr lang="pt-BR" dirty="0" smtClean="0"/>
              <a:t>Foto: arquivo pessoal</a:t>
            </a:r>
            <a:endParaRPr lang="pt-BR" dirty="0"/>
          </a:p>
        </p:txBody>
      </p:sp>
      <p:sp>
        <p:nvSpPr>
          <p:cNvPr id="11" name="Retângulo 10"/>
          <p:cNvSpPr/>
          <p:nvPr/>
        </p:nvSpPr>
        <p:spPr>
          <a:xfrm>
            <a:off x="1214414" y="6072206"/>
            <a:ext cx="7072362" cy="369332"/>
          </a:xfrm>
          <a:prstGeom prst="rect">
            <a:avLst/>
          </a:prstGeom>
        </p:spPr>
        <p:txBody>
          <a:bodyPr wrap="square">
            <a:spAutoFit/>
          </a:bodyPr>
          <a:lstStyle/>
          <a:p>
            <a:r>
              <a:rPr lang="pt-BR" b="1" dirty="0" smtClean="0">
                <a:latin typeface="Arial Narrow" pitchFamily="34" charset="0"/>
                <a:ea typeface="Times New Roman" pitchFamily="18" charset="0"/>
                <a:cs typeface="Arial" pitchFamily="34" charset="0"/>
              </a:rPr>
              <a:t>             ALUNO DA GRADUAÇÃO – IMPRESSÃO DE TCC EM BRAILLE</a:t>
            </a:r>
            <a:endParaRPr lang="pt-BR" dirty="0"/>
          </a:p>
        </p:txBody>
      </p:sp>
      <p:pic>
        <p:nvPicPr>
          <p:cNvPr id="12" name="Imagem 11" descr="alfredo sensibiliza"/>
          <p:cNvPicPr/>
          <p:nvPr/>
        </p:nvPicPr>
        <p:blipFill>
          <a:blip r:embed="rId4" cstate="print"/>
          <a:srcRect/>
          <a:stretch>
            <a:fillRect/>
          </a:stretch>
        </p:blipFill>
        <p:spPr bwMode="auto">
          <a:xfrm>
            <a:off x="1285852" y="1214422"/>
            <a:ext cx="6943364" cy="4786346"/>
          </a:xfrm>
          <a:prstGeom prst="rect">
            <a:avLst/>
          </a:prstGeom>
          <a:noFill/>
          <a:ln w="9525">
            <a:noFill/>
            <a:miter lim="800000"/>
            <a:headEnd/>
            <a:tailEnd/>
          </a:ln>
        </p:spPr>
      </p:pic>
      <p:pic>
        <p:nvPicPr>
          <p:cNvPr id="13" name="Picture 1"/>
          <p:cNvPicPr>
            <a:picLocks noChangeAspect="1" noChangeArrowheads="1"/>
          </p:cNvPicPr>
          <p:nvPr/>
        </p:nvPicPr>
        <p:blipFill>
          <a:blip r:embed="rId5" cstate="print"/>
          <a:srcRect/>
          <a:stretch>
            <a:fillRect/>
          </a:stretch>
        </p:blipFill>
        <p:spPr bwMode="auto">
          <a:xfrm>
            <a:off x="3143240" y="214290"/>
            <a:ext cx="2394578" cy="941522"/>
          </a:xfrm>
          <a:prstGeom prst="rect">
            <a:avLst/>
          </a:prstGeom>
          <a:noFill/>
          <a:ln w="9525">
            <a:noFill/>
            <a:miter lim="800000"/>
            <a:headEnd/>
            <a:tailEnd/>
          </a:ln>
          <a:effectLst/>
        </p:spPr>
      </p:pic>
      <p:sp>
        <p:nvSpPr>
          <p:cNvPr id="14" name="Fluxograma: Conector 13"/>
          <p:cNvSpPr/>
          <p:nvPr/>
        </p:nvSpPr>
        <p:spPr>
          <a:xfrm>
            <a:off x="4214810" y="2500306"/>
            <a:ext cx="428628" cy="42862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5" name="Picture 2" descr="http://www.uff.br/sites/default/files/imagens-das-noticias/uff_55_curvas_01_200_fundo_branco.png"/>
          <p:cNvPicPr>
            <a:picLocks noChangeAspect="1" noChangeArrowheads="1"/>
          </p:cNvPicPr>
          <p:nvPr/>
        </p:nvPicPr>
        <p:blipFill>
          <a:blip r:embed="rId6" cstate="print"/>
          <a:srcRect/>
          <a:stretch>
            <a:fillRect/>
          </a:stretch>
        </p:blipFill>
        <p:spPr bwMode="auto">
          <a:xfrm>
            <a:off x="7072330" y="1"/>
            <a:ext cx="1428760" cy="856752"/>
          </a:xfrm>
          <a:prstGeom prst="rect">
            <a:avLst/>
          </a:prstGeom>
          <a:noFill/>
        </p:spPr>
      </p:pic>
      <p:sp>
        <p:nvSpPr>
          <p:cNvPr id="16" name="CaixaDeTexto 15"/>
          <p:cNvSpPr txBox="1"/>
          <p:nvPr/>
        </p:nvSpPr>
        <p:spPr>
          <a:xfrm>
            <a:off x="6286512" y="1285860"/>
            <a:ext cx="2428892" cy="276999"/>
          </a:xfrm>
          <a:prstGeom prst="rect">
            <a:avLst/>
          </a:prstGeom>
          <a:noFill/>
        </p:spPr>
        <p:txBody>
          <a:bodyPr wrap="square" rtlCol="0">
            <a:spAutoFit/>
          </a:bodyPr>
          <a:lstStyle/>
          <a:p>
            <a:r>
              <a:rPr lang="pt-BR" sz="1200" dirty="0" smtClean="0"/>
              <a:t>Foto: Arquivo pessoal</a:t>
            </a:r>
            <a:endParaRPr lang="pt-BR"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pt-BR" smtClean="0"/>
              <a:t/>
            </a:r>
            <a:br>
              <a:rPr lang="pt-BR" smtClean="0"/>
            </a:br>
            <a:r>
              <a:rPr lang="pt-BR" smtClean="0"/>
              <a:t/>
            </a:r>
            <a:br>
              <a:rPr lang="pt-BR" smtClean="0"/>
            </a:br>
            <a:r>
              <a:rPr lang="pt-BR" smtClean="0"/>
              <a:t/>
            </a:r>
            <a:br>
              <a:rPr lang="pt-BR" smtClean="0"/>
            </a:br>
            <a:endParaRPr lang="pt-BR" dirty="0"/>
          </a:p>
        </p:txBody>
      </p:sp>
      <p:pic>
        <p:nvPicPr>
          <p:cNvPr id="11" name="Imagem 10">
            <a:hlinkClick r:id="rId2"/>
          </p:cNvPr>
          <p:cNvPicPr/>
          <p:nvPr/>
        </p:nvPicPr>
        <p:blipFill>
          <a:blip r:embed="rId3" cstate="print"/>
          <a:srcRect/>
          <a:stretch>
            <a:fillRect/>
          </a:stretch>
        </p:blipFill>
        <p:spPr bwMode="auto">
          <a:xfrm>
            <a:off x="642910" y="214290"/>
            <a:ext cx="1143008" cy="1000132"/>
          </a:xfrm>
          <a:prstGeom prst="rect">
            <a:avLst/>
          </a:prstGeom>
          <a:noFill/>
          <a:ln w="9525">
            <a:noFill/>
            <a:miter lim="800000"/>
            <a:headEnd/>
            <a:tailEnd/>
          </a:ln>
        </p:spPr>
      </p:pic>
      <p:pic>
        <p:nvPicPr>
          <p:cNvPr id="12" name="Imagem 11" descr="https://scontent-gru1-1.xx.fbcdn.net/hphotos-xaf1/v/t1.0-9/1017403_491320377614048_1374180972_n.jpg?oh=49b237adfb7f6693dcf4554b348a21e4&amp;oe=567E7569"/>
          <p:cNvPicPr/>
          <p:nvPr/>
        </p:nvPicPr>
        <p:blipFill>
          <a:blip r:embed="rId4" cstate="print"/>
          <a:srcRect/>
          <a:stretch>
            <a:fillRect/>
          </a:stretch>
        </p:blipFill>
        <p:spPr bwMode="auto">
          <a:xfrm>
            <a:off x="1214414" y="1500174"/>
            <a:ext cx="6715172" cy="4586008"/>
          </a:xfrm>
          <a:prstGeom prst="rect">
            <a:avLst/>
          </a:prstGeom>
          <a:noFill/>
          <a:ln w="9525">
            <a:noFill/>
            <a:miter lim="800000"/>
            <a:headEnd/>
            <a:tailEnd/>
          </a:ln>
        </p:spPr>
      </p:pic>
      <p:sp>
        <p:nvSpPr>
          <p:cNvPr id="15" name="Retângulo 14"/>
          <p:cNvSpPr/>
          <p:nvPr/>
        </p:nvSpPr>
        <p:spPr>
          <a:xfrm>
            <a:off x="1500166" y="5715016"/>
            <a:ext cx="1108765" cy="369332"/>
          </a:xfrm>
          <a:prstGeom prst="rect">
            <a:avLst/>
          </a:prstGeom>
        </p:spPr>
        <p:txBody>
          <a:bodyPr wrap="none">
            <a:spAutoFit/>
          </a:bodyPr>
          <a:lstStyle/>
          <a:p>
            <a:r>
              <a:rPr lang="pt-BR" dirty="0" smtClean="0"/>
              <a:t>Foto: DAIS</a:t>
            </a:r>
            <a:endParaRPr lang="pt-BR" dirty="0"/>
          </a:p>
        </p:txBody>
      </p:sp>
      <p:sp>
        <p:nvSpPr>
          <p:cNvPr id="10" name="CaixaDeTexto 9"/>
          <p:cNvSpPr txBox="1"/>
          <p:nvPr/>
        </p:nvSpPr>
        <p:spPr>
          <a:xfrm>
            <a:off x="2928926" y="6072206"/>
            <a:ext cx="3445559" cy="369332"/>
          </a:xfrm>
          <a:prstGeom prst="rect">
            <a:avLst/>
          </a:prstGeom>
          <a:noFill/>
        </p:spPr>
        <p:txBody>
          <a:bodyPr wrap="none" rtlCol="0">
            <a:spAutoFit/>
          </a:bodyPr>
          <a:lstStyle/>
          <a:p>
            <a:r>
              <a:rPr lang="pt-BR" b="1" dirty="0" smtClean="0">
                <a:latin typeface="Arial Narrow" pitchFamily="34" charset="0"/>
              </a:rPr>
              <a:t>VISITA GUIADA – ALUNOS DA UERJ</a:t>
            </a:r>
            <a:endParaRPr lang="pt-BR" b="1" dirty="0">
              <a:latin typeface="Arial Narrow" pitchFamily="34" charset="0"/>
            </a:endParaRPr>
          </a:p>
        </p:txBody>
      </p:sp>
      <p:pic>
        <p:nvPicPr>
          <p:cNvPr id="16" name="Picture 1"/>
          <p:cNvPicPr>
            <a:picLocks noChangeAspect="1" noChangeArrowheads="1"/>
          </p:cNvPicPr>
          <p:nvPr/>
        </p:nvPicPr>
        <p:blipFill>
          <a:blip r:embed="rId5" cstate="print"/>
          <a:srcRect/>
          <a:stretch>
            <a:fillRect/>
          </a:stretch>
        </p:blipFill>
        <p:spPr bwMode="auto">
          <a:xfrm>
            <a:off x="3214678" y="285728"/>
            <a:ext cx="2543641" cy="1000132"/>
          </a:xfrm>
          <a:prstGeom prst="rect">
            <a:avLst/>
          </a:prstGeom>
          <a:noFill/>
          <a:ln w="9525">
            <a:noFill/>
            <a:miter lim="800000"/>
            <a:headEnd/>
            <a:tailEnd/>
          </a:ln>
          <a:effectLst/>
        </p:spPr>
      </p:pic>
      <p:pic>
        <p:nvPicPr>
          <p:cNvPr id="17" name="Picture 2" descr="http://www.uff.br/sites/default/files/imagens-das-noticias/uff_55_curvas_01_200_fundo_branco.png"/>
          <p:cNvPicPr>
            <a:picLocks noChangeAspect="1" noChangeArrowheads="1"/>
          </p:cNvPicPr>
          <p:nvPr/>
        </p:nvPicPr>
        <p:blipFill>
          <a:blip r:embed="rId6" cstate="print"/>
          <a:srcRect/>
          <a:stretch>
            <a:fillRect/>
          </a:stretch>
        </p:blipFill>
        <p:spPr bwMode="auto">
          <a:xfrm>
            <a:off x="7000892" y="214290"/>
            <a:ext cx="1643074" cy="98526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16370</TotalTime>
  <Words>1060</Words>
  <Application>Microsoft Office PowerPoint</Application>
  <PresentationFormat>Apresentação na tela (4:3)</PresentationFormat>
  <Paragraphs>132</Paragraphs>
  <Slides>30</Slides>
  <Notes>1</Notes>
  <HiddenSlides>0</HiddenSlides>
  <MMClips>0</MMClips>
  <ScaleCrop>false</ScaleCrop>
  <HeadingPairs>
    <vt:vector size="4" baseType="variant">
      <vt:variant>
        <vt:lpstr>Tema</vt:lpstr>
      </vt:variant>
      <vt:variant>
        <vt:i4>1</vt:i4>
      </vt:variant>
      <vt:variant>
        <vt:lpstr>Títulos de slides</vt:lpstr>
      </vt:variant>
      <vt:variant>
        <vt:i4>30</vt:i4>
      </vt:variant>
    </vt:vector>
  </HeadingPairs>
  <TitlesOfParts>
    <vt:vector size="31" baseType="lpstr">
      <vt:lpstr>Tema do Office</vt:lpstr>
      <vt:lpstr>Slide 1</vt:lpstr>
      <vt:lpstr>Slide 2</vt:lpstr>
      <vt:lpstr>BIBLIOTECAS UNIVERSITÁRIAS SEM BARREIRAS</vt:lpstr>
      <vt:lpstr>Evolução da Biblioteca</vt:lpstr>
      <vt:lpstr>Slide 5</vt:lpstr>
      <vt:lpstr>      ALUNO ESTUDANDO NA BIBLIOTECA           </vt:lpstr>
      <vt:lpstr>Slide 7</vt:lpstr>
      <vt:lpstr>   </vt:lpstr>
      <vt:lpstr>   </vt:lpstr>
      <vt:lpstr>Slide 10</vt:lpstr>
      <vt:lpstr>Slide 11</vt:lpstr>
      <vt:lpstr>Slide 12</vt:lpstr>
      <vt:lpstr>CURSO DE MESTRADO PROFISSIONAL EM DIVERSIDADE E INCLUSÃO/UFF</vt:lpstr>
      <vt:lpstr> ¹Sandra Filgueiras e  Fabiana Rodrigues Leta, DSc. filgueirasuff@gmail.com fabianaleta@id.uff.br  </vt:lpstr>
      <vt:lpstr>L.B.I - ESTATUTO DA PESSOA COM DEFICIÊNCIA LEI 13.146 DE 6 DE JULHO DE 2015  CAPÍTULO II - DO ACESSO À INFORMAÇÃO E À COMUNICAÇÃO </vt:lpstr>
      <vt:lpstr>    -</vt:lpstr>
      <vt:lpstr>Slide 17</vt:lpstr>
      <vt:lpstr>Slide 18</vt:lpstr>
      <vt:lpstr>Slide 19</vt:lpstr>
      <vt:lpstr>   </vt:lpstr>
      <vt:lpstr>Slide 21</vt:lpstr>
      <vt:lpstr>   </vt:lpstr>
      <vt:lpstr>Slide 23</vt:lpstr>
      <vt:lpstr>SENSIBILIZANDO BIBLIOTECÁRIOS SOBRE AS BARREIRAS ARQUITETÔNICAS, ATITUDINAIS E DE ACESSO À  INFORMAÇÃO NO CONTEXTO DA UNIVERSIDADE. </vt:lpstr>
      <vt:lpstr>ENCONTRO DE BIBLIOTECAS UNIV.   COMPARTILHANTES/RJ: Problematizando a questão das necessidades dos diferentes  públicos, a importância de atitudes e ações de inclusão nas universidades e em suas bibliotecas (UERJ,2015).</vt:lpstr>
      <vt:lpstr>   </vt:lpstr>
      <vt:lpstr>   </vt:lpstr>
      <vt:lpstr>Slide 28</vt:lpstr>
      <vt:lpstr>O trabalho dos seus sonhos, é você quem faz!</vt:lpstr>
      <vt:lpstr>AGRADECIMENTOS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sandra</dc:creator>
  <cp:lastModifiedBy>GHCOSTA</cp:lastModifiedBy>
  <cp:revision>246</cp:revision>
  <dcterms:created xsi:type="dcterms:W3CDTF">2015-09-07T12:41:17Z</dcterms:created>
  <dcterms:modified xsi:type="dcterms:W3CDTF">2015-10-27T16:07:39Z</dcterms:modified>
</cp:coreProperties>
</file>