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92" r:id="rId2"/>
    <p:sldId id="31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326" r:id="rId12"/>
    <p:sldId id="266" r:id="rId13"/>
    <p:sldId id="320" r:id="rId14"/>
    <p:sldId id="267" r:id="rId15"/>
    <p:sldId id="269" r:id="rId16"/>
    <p:sldId id="323" r:id="rId17"/>
    <p:sldId id="324" r:id="rId18"/>
    <p:sldId id="327" r:id="rId19"/>
    <p:sldId id="328" r:id="rId20"/>
    <p:sldId id="271" r:id="rId21"/>
    <p:sldId id="276" r:id="rId22"/>
    <p:sldId id="314" r:id="rId23"/>
    <p:sldId id="329" r:id="rId24"/>
    <p:sldId id="317" r:id="rId25"/>
    <p:sldId id="322" r:id="rId26"/>
    <p:sldId id="316" r:id="rId27"/>
    <p:sldId id="282" r:id="rId28"/>
    <p:sldId id="283" r:id="rId29"/>
    <p:sldId id="284" r:id="rId30"/>
    <p:sldId id="300" r:id="rId31"/>
    <p:sldId id="330" r:id="rId32"/>
    <p:sldId id="331" r:id="rId33"/>
    <p:sldId id="286" r:id="rId34"/>
    <p:sldId id="310" r:id="rId35"/>
    <p:sldId id="307" r:id="rId36"/>
    <p:sldId id="28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1111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>
      <p:cViewPr varScale="1">
        <p:scale>
          <a:sx n="75" d="100"/>
          <a:sy n="75" d="100"/>
        </p:scale>
        <p:origin x="-3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2BA75-4833-4FC4-8681-FBC548324921}" type="datetimeFigureOut">
              <a:rPr lang="pt-BR" smtClean="0"/>
              <a:pPr/>
              <a:t>27/10/2015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CD56C-881A-4F29-AA9C-5D6012279FDD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3164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3798620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4038453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3937006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438295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600028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622411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456901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3106232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40893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983645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3145745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284564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864220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4203192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433753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22907088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7743340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038847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2846410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73683-37A0-4790-B2EA-2EACFE7E5E4D}" type="slidenum">
              <a:rPr lang="pt-BR" altLang="pt-BR"/>
              <a:pPr/>
              <a:t>3</a:t>
            </a:fld>
            <a:endParaRPr lang="pt-BR" altLang="pt-BR" dirty="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34394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A611D8-7639-4D43-9D73-8B7E63FF3F66}" type="slidenum">
              <a:rPr lang="pt-BR" altLang="pt-BR"/>
              <a:pPr/>
              <a:t>4</a:t>
            </a:fld>
            <a:endParaRPr lang="pt-BR" altLang="pt-BR" dirty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2674193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C033E-8E9E-4197-B4B2-4B8CE5C0EF69}" type="slidenum">
              <a:rPr lang="pt-BR" altLang="pt-BR"/>
              <a:pPr/>
              <a:t>5</a:t>
            </a:fld>
            <a:endParaRPr lang="pt-BR" altLang="pt-BR" dirty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422427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3D7AC6-563E-4C55-B021-44A1F113A1A6}" type="slidenum">
              <a:rPr lang="pt-BR" altLang="pt-BR"/>
              <a:pPr/>
              <a:t>8</a:t>
            </a:fld>
            <a:endParaRPr lang="pt-BR" altLang="pt-BR" dirty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403696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E1BB3-F970-4428-8F6A-4F623606160E}" type="slidenum">
              <a:rPr lang="pt-BR" altLang="pt-BR"/>
              <a:pPr/>
              <a:t>10</a:t>
            </a:fld>
            <a:endParaRPr lang="pt-BR" altLang="pt-BR" dirty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3993014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105897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="" xmlns:p14="http://schemas.microsoft.com/office/powerpoint/2010/main" val="134487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A60A609-AEDA-4540-AEF4-99844986559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4055274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t-BR" alt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FE6CC7C-F997-423A-821E-00094376C2F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1748428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ítulo e 2 partes d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14197-1653-4601-BD26-6B30BA37CD5C}" type="datetimeFigureOut">
              <a:rPr lang="pt-BR"/>
              <a:pPr>
                <a:defRPr/>
              </a:pPr>
              <a:t>27/10/2015</a:t>
            </a:fld>
            <a:endParaRPr lang="pt-BR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607D-8DAB-4B1C-A7F8-9118291EA99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340386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6A679-C469-4E59-82BD-EFCB0DBAA8B4}" type="datetimeFigureOut">
              <a:rPr lang="pt-BR"/>
              <a:pPr>
                <a:defRPr/>
              </a:pPr>
              <a:t>27/10/2015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1CD50-7359-4D0E-8508-1771E525FBE1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1874152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7EE51-B893-45FC-9DFD-B4685C265132}" type="datetimeFigureOut">
              <a:rPr lang="pt-BR"/>
              <a:pPr>
                <a:defRPr/>
              </a:pPr>
              <a:t>27/10/2015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8B50B-EB70-468C-BA3A-7813C5BF322B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="" xmlns:p14="http://schemas.microsoft.com/office/powerpoint/2010/main" val="101744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  <p:sldLayoutId id="2147483671" r:id="rId19"/>
    <p:sldLayoutId id="2147483672" r:id="rId20"/>
    <p:sldLayoutId id="2147483673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hyperlink" Target="mailto:sensibilizauff@vm.uff.br" TargetMode="External"/><Relationship Id="rId4" Type="http://schemas.openxmlformats.org/officeDocument/2006/relationships/hyperlink" Target="mailto:luciliamachado@globo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1"/>
            <a:ext cx="9144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71" y="934296"/>
            <a:ext cx="9063429" cy="335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6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7425"/>
            <a:ext cx="9144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48000" y="188913"/>
            <a:ext cx="6248400" cy="8239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10000"/>
              </a:spcAft>
            </a:pPr>
            <a:r>
              <a:rPr lang="pt-BR" altLang="pt-BR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Eliminação de barreiras</a:t>
            </a:r>
            <a:r>
              <a:rPr lang="en-US" altLang="pt-BR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</a:t>
            </a:r>
            <a:endParaRPr lang="pt-PT" altLang="pt-BR" sz="4800" b="1" dirty="0">
              <a:solidFill>
                <a:schemeClr val="accent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92313" y="1557338"/>
            <a:ext cx="2971800" cy="5191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fontAlgn="auto">
              <a:spcBef>
                <a:spcPct val="50000"/>
              </a:spcBef>
              <a:spcAft>
                <a:spcPct val="1000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arquitetônica</a:t>
            </a:r>
            <a:endParaRPr lang="pt-PT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324601" y="1844676"/>
            <a:ext cx="3521075" cy="519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fontAlgn="auto">
              <a:spcBef>
                <a:spcPct val="50000"/>
              </a:spcBef>
              <a:spcAft>
                <a:spcPct val="10000"/>
              </a:spcAft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comunicacional</a:t>
            </a:r>
            <a:endParaRPr lang="pt-PT" sz="2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179888" y="2838451"/>
            <a:ext cx="3429000" cy="519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just" defTabSz="912813">
              <a:spcBef>
                <a:spcPct val="50000"/>
              </a:spcBef>
              <a:spcAft>
                <a:spcPct val="10000"/>
              </a:spcAft>
              <a:defRPr/>
            </a:pPr>
            <a:r>
              <a:rPr lang="pt-B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metodológica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992313" y="3981451"/>
            <a:ext cx="3200400" cy="519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just" defTabSz="912813">
              <a:spcBef>
                <a:spcPct val="50000"/>
              </a:spcBef>
              <a:spcAft>
                <a:spcPct val="10000"/>
              </a:spcAft>
              <a:defRPr/>
            </a:pPr>
            <a:r>
              <a:rPr lang="pt-BR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Times New Roman" pitchFamily="18" charset="0"/>
              </a:rPr>
              <a:t>programática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529513" y="4133851"/>
            <a:ext cx="2743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>
              <a:spcBef>
                <a:spcPct val="50000"/>
              </a:spcBef>
              <a:spcAft>
                <a:spcPct val="10000"/>
              </a:spcAft>
              <a:defRPr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Times New Roman" pitchFamily="18" charset="0"/>
              </a:rPr>
              <a:t>atitudinal</a:t>
            </a:r>
            <a:endParaRPr lang="pt-PT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858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352" y="235992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Campus do Gragoatá</a:t>
            </a:r>
            <a:b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caminho da inclusão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0" y="2244868"/>
            <a:ext cx="4267142" cy="3200356"/>
          </a:xfrm>
        </p:spPr>
      </p:pic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2234729"/>
            <a:ext cx="4184650" cy="3138487"/>
          </a:xfrm>
        </p:spPr>
      </p:pic>
    </p:spTree>
    <p:extLst>
      <p:ext uri="{BB962C8B-B14F-4D97-AF65-F5344CB8AC3E}">
        <p14:creationId xmlns="" xmlns:p14="http://schemas.microsoft.com/office/powerpoint/2010/main" val="2643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/>
          </p:cNvSpPr>
          <p:nvPr>
            <p:ph type="title"/>
          </p:nvPr>
        </p:nvSpPr>
        <p:spPr>
          <a:xfrm>
            <a:off x="-25762" y="184485"/>
            <a:ext cx="11479369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pt-BR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Acessibilidade do </a:t>
            </a:r>
            <a:r>
              <a:rPr lang="pt-BR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Campus</a:t>
            </a:r>
            <a:br>
              <a:rPr lang="pt-BR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t-BR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da </a:t>
            </a:r>
            <a:r>
              <a:rPr lang="pt-BR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Praia Vermelha</a:t>
            </a:r>
          </a:p>
        </p:txBody>
      </p:sp>
      <p:sp>
        <p:nvSpPr>
          <p:cNvPr id="45058" name="Rectangle 7"/>
          <p:cNvSpPr>
            <a:spLocks noGrp="1"/>
          </p:cNvSpPr>
          <p:nvPr>
            <p:ph type="body" sz="half" idx="3"/>
          </p:nvPr>
        </p:nvSpPr>
        <p:spPr>
          <a:xfrm>
            <a:off x="191344" y="4107405"/>
            <a:ext cx="10989972" cy="21875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pt-BR" altLang="pt-B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Possui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projeto de instalação de um caminho acessível na área externa, interligando todos prédios da área.</a:t>
            </a:r>
          </a:p>
          <a:p>
            <a:pPr>
              <a:lnSpc>
                <a:spcPct val="90000"/>
              </a:lnSpc>
            </a:pP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obras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vão ser realizadas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duas etapas</a:t>
            </a:r>
          </a:p>
        </p:txBody>
      </p:sp>
      <p:pic>
        <p:nvPicPr>
          <p:cNvPr id="45059" name="Picture 10" descr="caminho 03-1 - an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773239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1" descr="caminho 03-1 - depo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844676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90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/>
          </p:cNvSpPr>
          <p:nvPr>
            <p:ph type="title"/>
          </p:nvPr>
        </p:nvSpPr>
        <p:spPr>
          <a:xfrm>
            <a:off x="-25762" y="29937"/>
            <a:ext cx="11479369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Acessibilidade e Sustentabilidade</a:t>
            </a:r>
            <a:endParaRPr lang="pt-BR" sz="4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058" name="Rectangle 7"/>
          <p:cNvSpPr>
            <a:spLocks noGrp="1"/>
          </p:cNvSpPr>
          <p:nvPr>
            <p:ph type="body" sz="half" idx="3"/>
          </p:nvPr>
        </p:nvSpPr>
        <p:spPr>
          <a:xfrm>
            <a:off x="263352" y="4553793"/>
            <a:ext cx="10972800" cy="21875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novos edifícios dos Institutos de Computação,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Física,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Geociências e Química vão ocupar uma área de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 metros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quadrados</a:t>
            </a:r>
          </a:p>
          <a:p>
            <a:pPr>
              <a:lnSpc>
                <a:spcPct val="90000"/>
              </a:lnSpc>
            </a:pP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construções, como o já inaugurado NAB - Núcleo de Estudos em Biomassa e Gerenciamento de Águas, contemplam projetos de acessibilidade e sustentabilidade. </a:t>
            </a:r>
            <a:endParaRPr lang="pt-BR" altLang="pt-BR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instalações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estão sendo providas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rampas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acesso em todos os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prédios, sinalização,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piso podotátil direcional e de alerta.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905727"/>
            <a:ext cx="5401524" cy="32433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1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62" y="4270197"/>
            <a:ext cx="9144001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pt-BR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083" name="Rectangle 4"/>
          <p:cNvSpPr>
            <a:spLocks noGrp="1"/>
          </p:cNvSpPr>
          <p:nvPr>
            <p:ph type="body" sz="half" idx="1"/>
          </p:nvPr>
        </p:nvSpPr>
        <p:spPr>
          <a:xfrm>
            <a:off x="292075" y="1184006"/>
            <a:ext cx="4038600" cy="46688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</a:t>
            </a:r>
            <a:r>
              <a:rPr lang="pt-BR" alt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alunos de Arquitetura</a:t>
            </a:r>
          </a:p>
          <a:p>
            <a:pPr>
              <a:lnSpc>
                <a:spcPct val="80000"/>
              </a:lnSpc>
            </a:pPr>
            <a:r>
              <a:rPr lang="pt-BR" alt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Três </a:t>
            </a: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 de circulação vertical, </a:t>
            </a:r>
            <a:r>
              <a:rPr lang="pt-BR" alt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torres envidraçadas; elevadores panorâmicos; passarelas interligando </a:t>
            </a: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parte </a:t>
            </a:r>
            <a:r>
              <a:rPr lang="pt-BR" alt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alta/ parte </a:t>
            </a: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baixa do campus</a:t>
            </a:r>
          </a:p>
          <a:p>
            <a:pPr>
              <a:lnSpc>
                <a:spcPct val="80000"/>
              </a:lnSpc>
            </a:pP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Prioriza o trânsito de pedestres; reordena as vagas de </a:t>
            </a:r>
            <a:r>
              <a:rPr lang="pt-BR" alt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estacionamento, caminho acessível, área </a:t>
            </a: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estudo ao ar </a:t>
            </a:r>
            <a:r>
              <a:rPr lang="pt-BR" alt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livre e</a:t>
            </a: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alt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bicicletário.</a:t>
            </a:r>
            <a:endParaRPr lang="pt-BR" alt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9" name="Rectangle 11"/>
          <p:cNvSpPr>
            <a:spLocks noChangeArrowheads="1"/>
          </p:cNvSpPr>
          <p:nvPr/>
        </p:nvSpPr>
        <p:spPr bwMode="auto">
          <a:xfrm>
            <a:off x="2899474" y="-38636"/>
            <a:ext cx="668644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Projeto de urbanização do </a:t>
            </a:r>
          </a:p>
          <a:p>
            <a:pPr algn="ctr">
              <a:defRPr/>
            </a:pPr>
            <a:r>
              <a:rPr lang="pt-BR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Campus do Valonguinho</a:t>
            </a:r>
          </a:p>
        </p:txBody>
      </p:sp>
      <p:pic>
        <p:nvPicPr>
          <p:cNvPr id="46087" name="Picture 7" descr="ARA_DE_CONVIVENCIA1_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44" y="1661914"/>
            <a:ext cx="3429000" cy="2343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706" y="2307611"/>
            <a:ext cx="2571750" cy="2305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07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40" y="4787900"/>
            <a:ext cx="9144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1992313" y="0"/>
            <a:ext cx="7772400" cy="9794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Política de Inclusão</a:t>
            </a:r>
          </a:p>
        </p:txBody>
      </p:sp>
      <p:sp>
        <p:nvSpPr>
          <p:cNvPr id="124932" name="Rectangle 6"/>
          <p:cNvSpPr txBox="1">
            <a:spLocks noChangeArrowheads="1"/>
          </p:cNvSpPr>
          <p:nvPr/>
        </p:nvSpPr>
        <p:spPr bwMode="auto">
          <a:xfrm>
            <a:off x="328539" y="785098"/>
            <a:ext cx="474980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altLang="pt-BR" sz="2200" dirty="0" smtClean="0">
                <a:latin typeface="Arial" panose="020B0604020202020204" pitchFamily="34" charset="0"/>
              </a:rPr>
              <a:t>Inserir </a:t>
            </a:r>
            <a:r>
              <a:rPr lang="pt-BR" altLang="pt-BR" sz="2200" dirty="0">
                <a:latin typeface="Arial" panose="020B0604020202020204" pitchFamily="34" charset="0"/>
              </a:rPr>
              <a:t>a temática da pessoa com deficiência e inclusão social em todos os espaços, ambientes, materiais, ações e processos desenvolvidos na </a:t>
            </a:r>
            <a:r>
              <a:rPr lang="pt-BR" altLang="pt-BR" sz="2200" dirty="0" smtClean="0">
                <a:latin typeface="Arial" panose="020B0604020202020204" pitchFamily="34" charset="0"/>
              </a:rPr>
              <a:t>universidade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t-BR" altLang="pt-BR" sz="22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pt-BR" altLang="pt-BR" sz="2200" dirty="0" smtClean="0">
                <a:latin typeface="Arial" panose="020B0604020202020204" pitchFamily="34" charset="0"/>
              </a:rPr>
              <a:t> Oferta </a:t>
            </a:r>
            <a:r>
              <a:rPr lang="pt-BR" altLang="pt-BR" sz="2200" dirty="0">
                <a:latin typeface="Arial" panose="020B0604020202020204" pitchFamily="34" charset="0"/>
              </a:rPr>
              <a:t>de disciplinas de inclusão social e de acessibilidade</a:t>
            </a:r>
            <a:r>
              <a:rPr lang="pt-BR" altLang="pt-BR" sz="2200" dirty="0" smtClean="0">
                <a:latin typeface="Arial" panose="020B0604020202020204" pitchFamily="34" charset="0"/>
              </a:rPr>
              <a:t>: nas </a:t>
            </a:r>
            <a:r>
              <a:rPr lang="pt-BR" altLang="pt-BR" sz="2200" dirty="0">
                <a:latin typeface="Arial" panose="020B0604020202020204" pitchFamily="34" charset="0"/>
              </a:rPr>
              <a:t>grades </a:t>
            </a:r>
            <a:r>
              <a:rPr lang="pt-BR" altLang="pt-BR" sz="2200" dirty="0" smtClean="0">
                <a:latin typeface="Arial" panose="020B0604020202020204" pitchFamily="34" charset="0"/>
              </a:rPr>
              <a:t>curriculares: Arquitetura, </a:t>
            </a:r>
            <a:r>
              <a:rPr lang="pt-BR" sz="2400" dirty="0"/>
              <a:t>Desenho </a:t>
            </a:r>
            <a:r>
              <a:rPr lang="pt-BR" sz="2400" dirty="0" smtClean="0"/>
              <a:t>Industrial, Educação Física, Hotelaria, Medicina, Pedagogia, Psicologia, Turismo</a:t>
            </a:r>
            <a:endParaRPr lang="pt-BR" sz="24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t-BR" altLang="pt-BR" sz="2200" dirty="0" smtClean="0">
              <a:latin typeface="Arial" panose="020B0604020202020204" pitchFamily="34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4430" y="770278"/>
            <a:ext cx="4714908" cy="4202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402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1"/>
            <a:ext cx="91440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Rectangle 7"/>
          <p:cNvSpPr>
            <a:spLocks noGrp="1"/>
          </p:cNvSpPr>
          <p:nvPr>
            <p:ph type="title" idx="4294967295"/>
          </p:nvPr>
        </p:nvSpPr>
        <p:spPr>
          <a:xfrm>
            <a:off x="677334" y="-27384"/>
            <a:ext cx="8596668" cy="171145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Censo </a:t>
            </a:r>
            <a:r>
              <a:rPr lang="pt-BR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do Inep </a:t>
            </a:r>
          </a:p>
        </p:txBody>
      </p:sp>
      <p:sp>
        <p:nvSpPr>
          <p:cNvPr id="131076" name="Rectangle 8"/>
          <p:cNvSpPr>
            <a:spLocks noGrp="1"/>
          </p:cNvSpPr>
          <p:nvPr>
            <p:ph type="body" sz="half" idx="4294967295"/>
          </p:nvPr>
        </p:nvSpPr>
        <p:spPr>
          <a:xfrm>
            <a:off x="1044402" y="764704"/>
            <a:ext cx="8229600" cy="2330875"/>
          </a:xfrm>
        </p:spPr>
        <p:txBody>
          <a:bodyPr>
            <a:noAutofit/>
          </a:bodyPr>
          <a:lstStyle/>
          <a:p>
            <a:pPr fontAlgn="base"/>
            <a:r>
              <a:rPr lang="pt-BR" altLang="pt-BR" sz="2000" b="1" dirty="0" smtClean="0">
                <a:solidFill>
                  <a:srgbClr val="000000"/>
                </a:solidFill>
              </a:rPr>
              <a:t>Total </a:t>
            </a:r>
            <a:r>
              <a:rPr lang="pt-BR" altLang="pt-BR" sz="2000" b="1" dirty="0">
                <a:solidFill>
                  <a:srgbClr val="000000"/>
                </a:solidFill>
              </a:rPr>
              <a:t>de alunos na educação </a:t>
            </a:r>
            <a:r>
              <a:rPr lang="pt-BR" altLang="pt-BR" sz="2000" b="1" dirty="0" smtClean="0">
                <a:solidFill>
                  <a:srgbClr val="000000"/>
                </a:solidFill>
              </a:rPr>
              <a:t>superior= </a:t>
            </a:r>
            <a:r>
              <a:rPr lang="pt-BR" altLang="pt-BR" sz="2000" b="1" dirty="0">
                <a:solidFill>
                  <a:srgbClr val="000000"/>
                </a:solidFill>
              </a:rPr>
              <a:t>7,3 milhões em 2013, quase 300 mil matrículas acima do registrado no ano </a:t>
            </a:r>
            <a:r>
              <a:rPr lang="pt-BR" altLang="pt-BR" sz="2000" b="1" dirty="0" smtClean="0">
                <a:solidFill>
                  <a:srgbClr val="000000"/>
                </a:solidFill>
              </a:rPr>
              <a:t>anterior</a:t>
            </a:r>
            <a:endParaRPr lang="pt-BR" altLang="pt-BR" sz="2000" b="1" dirty="0">
              <a:solidFill>
                <a:srgbClr val="000000"/>
              </a:solidFill>
            </a:endParaRPr>
          </a:p>
          <a:p>
            <a:pPr fontAlgn="base"/>
            <a:r>
              <a:rPr lang="pt-BR" altLang="pt-BR" sz="2000" b="1" dirty="0" smtClean="0">
                <a:solidFill>
                  <a:srgbClr val="000000"/>
                </a:solidFill>
              </a:rPr>
              <a:t>2012-2013 =matrículas </a:t>
            </a:r>
            <a:r>
              <a:rPr lang="pt-BR" altLang="pt-BR" sz="2000" b="1" dirty="0">
                <a:solidFill>
                  <a:srgbClr val="000000"/>
                </a:solidFill>
              </a:rPr>
              <a:t>cresceram 3,8%, sendo 1,9% na rede pública e 4,5% na rede </a:t>
            </a:r>
            <a:r>
              <a:rPr lang="pt-BR" altLang="pt-BR" sz="2000" b="1" dirty="0" smtClean="0">
                <a:solidFill>
                  <a:srgbClr val="000000"/>
                </a:solidFill>
              </a:rPr>
              <a:t>privada</a:t>
            </a:r>
          </a:p>
          <a:p>
            <a:pPr fontAlgn="base"/>
            <a:r>
              <a:rPr lang="pt-BR" altLang="pt-BR" sz="2000" b="1" dirty="0">
                <a:solidFill>
                  <a:srgbClr val="000000"/>
                </a:solidFill>
              </a:rPr>
              <a:t>Estão distribuídos em 32 mil cursos de graduação, </a:t>
            </a:r>
            <a:r>
              <a:rPr lang="pt-BR" altLang="pt-BR" sz="2000" b="1" dirty="0" smtClean="0">
                <a:solidFill>
                  <a:srgbClr val="000000"/>
                </a:solidFill>
              </a:rPr>
              <a:t>em </a:t>
            </a:r>
            <a:r>
              <a:rPr lang="pt-BR" altLang="pt-BR" sz="2000" b="1" dirty="0">
                <a:solidFill>
                  <a:srgbClr val="000000"/>
                </a:solidFill>
              </a:rPr>
              <a:t>2,4 mil instituições de ensino superior – 301 públicas e 2 mil </a:t>
            </a:r>
            <a:r>
              <a:rPr lang="pt-BR" altLang="pt-BR" sz="2000" b="1" dirty="0" smtClean="0">
                <a:solidFill>
                  <a:srgbClr val="000000"/>
                </a:solidFill>
              </a:rPr>
              <a:t>particulares</a:t>
            </a:r>
          </a:p>
          <a:p>
            <a:pPr fontAlgn="base"/>
            <a:r>
              <a:rPr lang="pt-BR" altLang="pt-BR" sz="2000" b="1" dirty="0" smtClean="0">
                <a:solidFill>
                  <a:srgbClr val="000000"/>
                </a:solidFill>
              </a:rPr>
              <a:t>Universidades </a:t>
            </a:r>
            <a:r>
              <a:rPr lang="pt-BR" altLang="pt-BR" sz="2000" b="1" dirty="0">
                <a:solidFill>
                  <a:srgbClr val="000000"/>
                </a:solidFill>
              </a:rPr>
              <a:t>são responsáveis por 53,4% das matrículas, enquanto as faculdades concentram 29,2%. </a:t>
            </a:r>
          </a:p>
          <a:p>
            <a:pPr fontAlgn="base"/>
            <a:r>
              <a:rPr lang="pt-BR" altLang="pt-BR" sz="2000" b="1" dirty="0">
                <a:solidFill>
                  <a:srgbClr val="000000"/>
                </a:solidFill>
              </a:rPr>
              <a:t>O total de alunos ingressantes no ensino superior em 2013= 2,7 milhões. </a:t>
            </a:r>
          </a:p>
          <a:p>
            <a:pPr fontAlgn="base"/>
            <a:endParaRPr lang="pt-BR" altLang="pt-BR" sz="2000" b="1" dirty="0" smtClean="0">
              <a:solidFill>
                <a:srgbClr val="000000"/>
              </a:solidFill>
            </a:endParaRPr>
          </a:p>
          <a:p>
            <a:pPr fontAlgn="base"/>
            <a:endParaRPr lang="pt-PT" altLang="pt-BR" sz="20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</a:pPr>
            <a:endParaRPr lang="pt-PT" altLang="pt-B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2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9338"/>
            <a:ext cx="9144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063750" y="260350"/>
            <a:ext cx="77724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Verbas para Inclusão</a:t>
            </a:r>
            <a:endParaRPr lang="pt-BR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9028" name="Rectangle 3"/>
          <p:cNvSpPr txBox="1">
            <a:spLocks noChangeArrowheads="1"/>
          </p:cNvSpPr>
          <p:nvPr/>
        </p:nvSpPr>
        <p:spPr bwMode="auto">
          <a:xfrm>
            <a:off x="1759568" y="1254167"/>
            <a:ext cx="78486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pt-PT" altLang="pt-BR" sz="2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pt-PT" alt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pt-PT" altLang="pt-BR" sz="2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pt-PT" altLang="pt-BR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Incluir: Acessibilidade na educação superior//SECADI/Sesu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</a:pPr>
            <a:endParaRPr lang="pt-BR" altLang="pt-BR" sz="2400" dirty="0" smtClean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pt-BR" altLang="pt-BR" sz="2400" dirty="0" smtClean="0">
                <a:solidFill>
                  <a:prstClr val="black"/>
                </a:solidFill>
              </a:rPr>
              <a:t>Plano </a:t>
            </a:r>
            <a:r>
              <a:rPr lang="pt-BR" altLang="pt-BR" sz="2400" dirty="0">
                <a:solidFill>
                  <a:prstClr val="black"/>
                </a:solidFill>
              </a:rPr>
              <a:t>de Desenvolvimento Institucional </a:t>
            </a:r>
            <a:r>
              <a:rPr lang="pt-BR" altLang="pt-BR" sz="2400" dirty="0" smtClean="0">
                <a:solidFill>
                  <a:prstClr val="black"/>
                </a:solidFill>
              </a:rPr>
              <a:t>(PDI): a </a:t>
            </a:r>
            <a:r>
              <a:rPr lang="pt-BR" altLang="pt-BR" sz="2400" dirty="0">
                <a:solidFill>
                  <a:prstClr val="black"/>
                </a:solidFill>
              </a:rPr>
              <a:t>UFF </a:t>
            </a:r>
            <a:r>
              <a:rPr lang="pt-BR" altLang="pt-BR" sz="2400" dirty="0" smtClean="0">
                <a:solidFill>
                  <a:prstClr val="black"/>
                </a:solidFill>
              </a:rPr>
              <a:t>incluiu </a:t>
            </a:r>
            <a:r>
              <a:rPr lang="pt-BR" altLang="pt-BR" sz="2400" dirty="0">
                <a:solidFill>
                  <a:prstClr val="black"/>
                </a:solidFill>
              </a:rPr>
              <a:t>a questão da acessibilidade no seu </a:t>
            </a:r>
            <a:r>
              <a:rPr lang="pt-BR" altLang="pt-BR" sz="2400" dirty="0" smtClean="0">
                <a:solidFill>
                  <a:prstClr val="black"/>
                </a:solidFill>
              </a:rPr>
              <a:t> </a:t>
            </a:r>
            <a:r>
              <a:rPr lang="pt-BR" altLang="pt-BR" sz="2400" dirty="0">
                <a:solidFill>
                  <a:prstClr val="black"/>
                </a:solidFill>
              </a:rPr>
              <a:t>modelo de gestão acadêmico-financeiro democrático e participativo </a:t>
            </a:r>
            <a:r>
              <a:rPr lang="pt-BR" altLang="pt-BR" sz="2400" dirty="0" smtClean="0">
                <a:solidFill>
                  <a:prstClr val="black"/>
                </a:solidFill>
              </a:rPr>
              <a:t>em 2008</a:t>
            </a:r>
            <a:endParaRPr lang="pt-BR" altLang="pt-BR" sz="2400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pt-BR" altLang="pt-BR" sz="2000" dirty="0">
                <a:solidFill>
                  <a:srgbClr val="001932"/>
                </a:solidFill>
              </a:rPr>
              <a:t>  </a:t>
            </a:r>
            <a:endParaRPr lang="pt-BR" altLang="pt-BR" sz="2000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t-PT" altLang="pt-BR" sz="24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t-PT" alt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pt-BR" altLang="pt-BR" sz="2000" b="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pt-BR" altLang="pt-BR" sz="2000" b="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5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72" y="4240872"/>
            <a:ext cx="91440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76694" y="-128573"/>
            <a:ext cx="7772400" cy="144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Alunos </a:t>
            </a:r>
            <a:r>
              <a:rPr lang="pt-B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com </a:t>
            </a:r>
            <a:r>
              <a:rPr lang="pt-BR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Deficiência na UFF</a:t>
            </a:r>
            <a:endParaRPr lang="pt-BR" sz="4400" b="1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570802" y="5022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130 estudantes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Tipos de Deficiência : Cegueira, Visão subnormal ou Baixa visão, Surdez, Deficiência auditiva, Deficiência física, Surdocegueira, Deficiência múltipla, Deficiência intelectual,Autismo,Síndrome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Asperger, Transtornos diversos, Altas habilidades/superdotação</a:t>
            </a: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3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87900"/>
            <a:ext cx="9144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1992313" y="0"/>
            <a:ext cx="7772400" cy="97948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pt-BR" altLang="pt-BR" sz="40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5652" name="Rectangle 6"/>
          <p:cNvSpPr txBox="1">
            <a:spLocks noChangeArrowheads="1"/>
          </p:cNvSpPr>
          <p:nvPr/>
        </p:nvSpPr>
        <p:spPr bwMode="auto">
          <a:xfrm>
            <a:off x="2063750" y="908050"/>
            <a:ext cx="474980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pt-BR" altLang="pt-BR" sz="2200" b="0" dirty="0"/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 rot="-624759">
            <a:off x="4151314" y="1557339"/>
            <a:ext cx="5545137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endParaRPr lang="pt-BR" altLang="pt-BR" dirty="0"/>
          </a:p>
        </p:txBody>
      </p:sp>
      <p:sp>
        <p:nvSpPr>
          <p:cNvPr id="155656" name="Rectangle 8"/>
          <p:cNvSpPr>
            <a:spLocks noGrp="1"/>
          </p:cNvSpPr>
          <p:nvPr>
            <p:ph type="title"/>
          </p:nvPr>
        </p:nvSpPr>
        <p:spPr>
          <a:xfrm>
            <a:off x="677334" y="68656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pt-BR" altLang="pt-BR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Programa Bolsa </a:t>
            </a:r>
            <a:r>
              <a:rPr lang="pt-BR" altLang="pt-BR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 Apoio aos Estudantes com Deficiência</a:t>
            </a:r>
            <a:br>
              <a:rPr lang="pt-BR" altLang="pt-BR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pt-BR" altLang="pt-BR" sz="4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5657" name="Rectangle 9"/>
          <p:cNvSpPr>
            <a:spLocks noGrp="1"/>
          </p:cNvSpPr>
          <p:nvPr>
            <p:ph type="body" idx="1"/>
          </p:nvPr>
        </p:nvSpPr>
        <p:spPr>
          <a:xfrm>
            <a:off x="677334" y="1780475"/>
            <a:ext cx="8596668" cy="3880773"/>
          </a:xfrm>
        </p:spPr>
        <p:txBody>
          <a:bodyPr/>
          <a:lstStyle/>
          <a:p>
            <a:r>
              <a:rPr lang="pt-BR" altLang="pt-BR" sz="2800" b="1" dirty="0">
                <a:solidFill>
                  <a:schemeClr val="tx1"/>
                </a:solidFill>
              </a:rPr>
              <a:t>Atender </a:t>
            </a:r>
            <a:r>
              <a:rPr lang="pt-BR" altLang="pt-BR" sz="2800" b="1" dirty="0" smtClean="0">
                <a:solidFill>
                  <a:schemeClr val="tx1"/>
                </a:solidFill>
              </a:rPr>
              <a:t>estudantes matriculados </a:t>
            </a:r>
            <a:r>
              <a:rPr lang="pt-BR" altLang="pt-BR" sz="2800" b="1" dirty="0">
                <a:solidFill>
                  <a:schemeClr val="tx1"/>
                </a:solidFill>
              </a:rPr>
              <a:t>nos cursos de graduação presencial da UFF e que apresentem deficiência motora, sensorial ou </a:t>
            </a:r>
            <a:r>
              <a:rPr lang="pt-BR" altLang="pt-BR" sz="2800" b="1" dirty="0" smtClean="0">
                <a:solidFill>
                  <a:schemeClr val="tx1"/>
                </a:solidFill>
              </a:rPr>
              <a:t>múltipla</a:t>
            </a:r>
            <a:endParaRPr lang="pt-BR" altLang="pt-BR" sz="2800" b="1" dirty="0">
              <a:solidFill>
                <a:schemeClr val="tx1"/>
              </a:solidFill>
            </a:endParaRPr>
          </a:p>
          <a:p>
            <a:r>
              <a:rPr lang="pt-BR" altLang="pt-BR" sz="2800" b="1" dirty="0">
                <a:solidFill>
                  <a:schemeClr val="tx1"/>
                </a:solidFill>
              </a:rPr>
              <a:t>Possibilitar ao </a:t>
            </a:r>
            <a:r>
              <a:rPr lang="pt-BR" altLang="pt-BR" sz="2800" b="1" dirty="0" smtClean="0">
                <a:solidFill>
                  <a:schemeClr val="tx1"/>
                </a:solidFill>
              </a:rPr>
              <a:t>aluno com </a:t>
            </a:r>
            <a:r>
              <a:rPr lang="pt-BR" altLang="pt-BR" sz="2800" b="1" dirty="0">
                <a:solidFill>
                  <a:schemeClr val="tx1"/>
                </a:solidFill>
              </a:rPr>
              <a:t>deficiência arcar com despesas de deslocamento, aquisição de instrumentos pessoais </a:t>
            </a:r>
            <a:r>
              <a:rPr lang="pt-BR" altLang="pt-BR" sz="2800" b="1" dirty="0" smtClean="0">
                <a:solidFill>
                  <a:schemeClr val="tx1"/>
                </a:solidFill>
              </a:rPr>
              <a:t>e </a:t>
            </a:r>
            <a:r>
              <a:rPr lang="pt-BR" altLang="pt-BR" sz="2800" b="1" dirty="0">
                <a:solidFill>
                  <a:schemeClr val="tx1"/>
                </a:solidFill>
              </a:rPr>
              <a:t>de apoio aos seus estudos. </a:t>
            </a:r>
          </a:p>
        </p:txBody>
      </p:sp>
    </p:spTree>
    <p:extLst>
      <p:ext uri="{BB962C8B-B14F-4D97-AF65-F5344CB8AC3E}">
        <p14:creationId xmlns="" xmlns:p14="http://schemas.microsoft.com/office/powerpoint/2010/main" val="13469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1"/>
            <a:ext cx="9144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Grp="1" noChangeArrowheads="1"/>
          </p:cNvSpPr>
          <p:nvPr/>
        </p:nvSpPr>
        <p:spPr bwMode="auto">
          <a:xfrm>
            <a:off x="1385928" y="68378"/>
            <a:ext cx="7772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Palestrante: Lucília Machado</a:t>
            </a:r>
          </a:p>
        </p:txBody>
      </p:sp>
      <p:sp>
        <p:nvSpPr>
          <p:cNvPr id="24579" name="Rectangle 6"/>
          <p:cNvSpPr>
            <a:spLocks noGrp="1" noChangeArrowheads="1"/>
          </p:cNvSpPr>
          <p:nvPr/>
        </p:nvSpPr>
        <p:spPr bwMode="auto">
          <a:xfrm>
            <a:off x="1051239" y="784232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PT" altLang="pt-BR" sz="2000" dirty="0">
                <a:latin typeface="Arial" panose="020B0604020202020204" pitchFamily="34" charset="0"/>
              </a:rPr>
              <a:t>Jornalista, Especialista em Gerenciamento de Projetos e Assessoria de Imprensa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pt-PT" altLang="pt-BR" sz="2000" dirty="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PT" altLang="pt-BR" sz="2000" dirty="0">
                <a:latin typeface="Arial" panose="020B0604020202020204" pitchFamily="34" charset="0"/>
              </a:rPr>
              <a:t>Coordenadora Adjunta da  </a:t>
            </a:r>
            <a:r>
              <a:rPr lang="pt-PT" altLang="pt-BR" sz="2000" dirty="0" smtClean="0">
                <a:latin typeface="Arial" panose="020B0604020202020204" pitchFamily="34" charset="0"/>
              </a:rPr>
              <a:t>Divisão de </a:t>
            </a:r>
            <a:r>
              <a:rPr lang="pt-PT" altLang="pt-BR" sz="2000" dirty="0">
                <a:latin typeface="Arial" panose="020B0604020202020204" pitchFamily="34" charset="0"/>
              </a:rPr>
              <a:t>Acessibilidade e Inclusão- Sensibiliza UFF </a:t>
            </a:r>
            <a:r>
              <a:rPr lang="pt-PT" altLang="pt-BR" sz="2000" dirty="0" smtClean="0">
                <a:latin typeface="Arial" panose="020B0604020202020204" pitchFamily="34" charset="0"/>
              </a:rPr>
              <a:t>(DAIS</a:t>
            </a:r>
            <a:r>
              <a:rPr lang="pt-PT" altLang="pt-BR" sz="2000" dirty="0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pt-PT" altLang="pt-BR" sz="20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PT" altLang="pt-BR" sz="2000" dirty="0" smtClean="0">
                <a:latin typeface="Arial" panose="020B0604020202020204" pitchFamily="34" charset="0"/>
              </a:rPr>
              <a:t>Coordenadora do </a:t>
            </a:r>
            <a:r>
              <a:rPr lang="pt-BR" altLang="pt-BR" sz="2000" dirty="0">
                <a:latin typeface="Arial" panose="020B0604020202020204" pitchFamily="34" charset="0"/>
              </a:rPr>
              <a:t>Grupo de Trabalho sobre Acessibilidade do </a:t>
            </a:r>
            <a:r>
              <a:rPr lang="pt-BR" altLang="pt-BR" sz="2000" dirty="0" smtClean="0">
                <a:latin typeface="Arial" panose="020B0604020202020204" pitchFamily="34" charset="0"/>
              </a:rPr>
              <a:t>Fonaprace/Região Sudeste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pt-BR" altLang="pt-BR" sz="2000" dirty="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2000" dirty="0" smtClean="0">
                <a:latin typeface="Arial" panose="020B0604020202020204" pitchFamily="34" charset="0"/>
              </a:rPr>
              <a:t>Aluna do </a:t>
            </a:r>
            <a:r>
              <a:rPr lang="pt-BR" altLang="pt-BR" sz="2000" dirty="0">
                <a:latin typeface="Arial" panose="020B0604020202020204" pitchFamily="34" charset="0"/>
              </a:rPr>
              <a:t>Curso de Mestrado Profissional em Diversidade e Inclusão- CMPDI-UFF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pt-PT" altLang="pt-BR" sz="2000" dirty="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altLang="pt-BR" sz="2000" dirty="0" smtClean="0">
                <a:latin typeface="Arial" panose="020B0604020202020204" pitchFamily="34" charset="0"/>
              </a:rPr>
              <a:t>Consultoria </a:t>
            </a:r>
            <a:r>
              <a:rPr lang="pt-BR" altLang="pt-BR" sz="2000" dirty="0">
                <a:latin typeface="Arial" panose="020B0604020202020204" pitchFamily="34" charset="0"/>
              </a:rPr>
              <a:t>especializada na questão da pessoa com deficiência, responsabilidade social, inclusão, acessibilidade e sustentabilidade</a:t>
            </a:r>
            <a:r>
              <a:rPr lang="pt-BR" altLang="pt-BR" sz="2000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14201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9338"/>
            <a:ext cx="9144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Rectangle 4"/>
          <p:cNvSpPr txBox="1">
            <a:spLocks noChangeArrowheads="1"/>
          </p:cNvSpPr>
          <p:nvPr/>
        </p:nvSpPr>
        <p:spPr bwMode="auto">
          <a:xfrm>
            <a:off x="6456363" y="1052513"/>
            <a:ext cx="4464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pt-BR" altLang="pt-BR" sz="2000" b="0" dirty="0">
              <a:solidFill>
                <a:srgbClr val="00193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7156" name="Rectangle 4"/>
          <p:cNvSpPr>
            <a:spLocks noGrp="1"/>
          </p:cNvSpPr>
          <p:nvPr>
            <p:ph type="title" idx="4294967295"/>
          </p:nvPr>
        </p:nvSpPr>
        <p:spPr>
          <a:xfrm>
            <a:off x="795196" y="35067"/>
            <a:ext cx="8229600" cy="1267116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pt-BR" alt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Bolsas de </a:t>
            </a:r>
            <a:r>
              <a:rPr lang="pt-BR" alt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tutoria  </a:t>
            </a:r>
            <a:endParaRPr lang="pt-BR" alt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0773" name="Rectangle 5"/>
          <p:cNvSpPr>
            <a:spLocks noGrp="1"/>
          </p:cNvSpPr>
          <p:nvPr>
            <p:ph sz="half" idx="4294967295"/>
          </p:nvPr>
        </p:nvSpPr>
        <p:spPr>
          <a:xfrm>
            <a:off x="824695" y="1266209"/>
            <a:ext cx="4038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pt-BR" altLang="pt-BR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t-BR" alt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bolsistas</a:t>
            </a:r>
            <a:endParaRPr lang="pt-BR" altLang="pt-BR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t-BR" alt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monitores</a:t>
            </a:r>
            <a:r>
              <a:rPr lang="pt-BR" alt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ledores, copistas, tutores </a:t>
            </a:r>
          </a:p>
          <a:p>
            <a:pPr>
              <a:lnSpc>
                <a:spcPct val="80000"/>
              </a:lnSpc>
            </a:pPr>
            <a:r>
              <a:rPr lang="pt-BR" alt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de material didático acessível</a:t>
            </a:r>
          </a:p>
          <a:p>
            <a:pPr>
              <a:lnSpc>
                <a:spcPct val="80000"/>
              </a:lnSpc>
            </a:pPr>
            <a:r>
              <a:rPr lang="pt-BR" alt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alt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digitalização </a:t>
            </a:r>
            <a:r>
              <a:rPr lang="pt-BR" alt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textos</a:t>
            </a:r>
          </a:p>
          <a:p>
            <a:pPr>
              <a:lnSpc>
                <a:spcPct val="80000"/>
              </a:lnSpc>
            </a:pPr>
            <a:r>
              <a:rPr lang="pt-BR" altLang="pt-BR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de tecnologias assistivas .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200" dirty="0">
              <a:solidFill>
                <a:schemeClr val="tx1"/>
              </a:solidFill>
            </a:endParaRPr>
          </a:p>
        </p:txBody>
      </p:sp>
      <p:sp>
        <p:nvSpPr>
          <p:cNvPr id="160774" name="Espaço Reservado para Conteúdo 7"/>
          <p:cNvSpPr>
            <a:spLocks noGrp="1"/>
          </p:cNvSpPr>
          <p:nvPr>
            <p:ph sz="half" idx="4294967295"/>
          </p:nvPr>
        </p:nvSpPr>
        <p:spPr>
          <a:xfrm>
            <a:off x="6024563" y="1268413"/>
            <a:ext cx="4038600" cy="4525962"/>
          </a:xfrm>
        </p:spPr>
        <p:txBody>
          <a:bodyPr/>
          <a:lstStyle/>
          <a:p>
            <a:endParaRPr lang="pt-BR" altLang="pt-BR" sz="2000" dirty="0"/>
          </a:p>
          <a:p>
            <a:endParaRPr lang="pt-BR" alt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85" y="1071181"/>
            <a:ext cx="4824000" cy="361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015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1"/>
            <a:ext cx="91440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011986" y="292117"/>
            <a:ext cx="7272337" cy="144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4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Servidores </a:t>
            </a:r>
            <a:r>
              <a:rPr lang="pt-BR" altLang="pt-BR" sz="44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com Deficiência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71662" y="2341655"/>
            <a:ext cx="566719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Total de Docentes: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  <a:p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Total de Técnicos: 35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36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49491"/>
            <a:ext cx="9144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4"/>
          <p:cNvSpPr txBox="1">
            <a:spLocks noChangeArrowheads="1"/>
          </p:cNvSpPr>
          <p:nvPr/>
        </p:nvSpPr>
        <p:spPr bwMode="auto">
          <a:xfrm>
            <a:off x="7978775" y="6088746"/>
            <a:ext cx="4464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pt-BR" altLang="pt-BR" sz="2000" b="0" dirty="0">
              <a:solidFill>
                <a:srgbClr val="00193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7156" name="Rectangle 4"/>
          <p:cNvSpPr>
            <a:spLocks noGrp="1"/>
          </p:cNvSpPr>
          <p:nvPr>
            <p:ph type="title" idx="4294967295"/>
          </p:nvPr>
        </p:nvSpPr>
        <p:spPr>
          <a:xfrm>
            <a:off x="268310" y="-39481"/>
            <a:ext cx="82296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PROJETO BIBLIOTECAS ACESSÍVEIS</a:t>
            </a:r>
          </a:p>
        </p:txBody>
      </p:sp>
      <p:sp>
        <p:nvSpPr>
          <p:cNvPr id="147461" name="Rectangle 5"/>
          <p:cNvSpPr>
            <a:spLocks noGrp="1"/>
          </p:cNvSpPr>
          <p:nvPr>
            <p:ph sz="half" idx="4294967295"/>
          </p:nvPr>
        </p:nvSpPr>
        <p:spPr>
          <a:xfrm>
            <a:off x="310343" y="1567334"/>
            <a:ext cx="4038600" cy="452596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dirty="0" smtClean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</a:t>
            </a:r>
            <a:r>
              <a:rPr lang="pt-BR" sz="80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pt-BR" sz="8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disponibilizar recursos tecnológicos e </a:t>
            </a:r>
            <a:r>
              <a:rPr lang="pt-BR" sz="80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infraestrutura </a:t>
            </a:r>
            <a:r>
              <a:rPr lang="pt-BR" sz="8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possibilitem a </a:t>
            </a:r>
            <a:r>
              <a:rPr lang="pt-BR" sz="80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acessibilidade nas </a:t>
            </a:r>
            <a:r>
              <a:rPr lang="pt-BR" sz="8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Bibliotecas </a:t>
            </a:r>
            <a:endParaRPr lang="pt-BR" sz="80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Meios</a:t>
            </a:r>
            <a:r>
              <a:rPr lang="pt-BR" sz="8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instalações adequadas e acesso aos diferentes acervos através de tecnologias </a:t>
            </a:r>
            <a:r>
              <a:rPr lang="pt-BR" sz="80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assistivas</a:t>
            </a:r>
            <a:endParaRPr lang="pt-BR" sz="80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Público-alvo</a:t>
            </a:r>
            <a:r>
              <a:rPr lang="pt-BR" sz="80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usuários </a:t>
            </a:r>
            <a:r>
              <a:rPr lang="pt-BR" sz="8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 </a:t>
            </a:r>
            <a:r>
              <a:rPr lang="pt-BR" sz="80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deficiência</a:t>
            </a:r>
          </a:p>
          <a:p>
            <a:endParaRPr lang="pt-BR" sz="9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Gragoatá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Valonguinho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Campos dos </a:t>
            </a:r>
          </a:p>
          <a:p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Goytacazes 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Volta Redonda, (locais onde existem alunos com </a:t>
            </a:r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deficiência)</a:t>
            </a:r>
            <a:endParaRPr lang="pt-BR" alt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5440363" y="1634351"/>
            <a:ext cx="4038600" cy="2658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937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759" y="-21466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Parceria do SENSIBILIZA com a Superintendência de Documentação</a:t>
            </a:r>
            <a:b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77334" y="2212524"/>
            <a:ext cx="4184035" cy="3880772"/>
          </a:xfrm>
        </p:spPr>
        <p:txBody>
          <a:bodyPr>
            <a:noAutofit/>
          </a:bodyPr>
          <a:lstStyle/>
          <a:p>
            <a:pPr lvl="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pt-B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Promover</a:t>
            </a:r>
            <a:r>
              <a:rPr lang="pt-BR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condições de ingresso e permanência na universidade </a:t>
            </a: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Justificativa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cumprimento do Decreto 5296 (Lei de Acessibilidade)</a:t>
            </a: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Redução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barreiras arquitetônicas, atitudinais, metodológicas, programáticas </a:t>
            </a: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buFont typeface="Wingdings 3" panose="05040102010807070707" pitchFamily="18" charset="2"/>
              <a:buChar char=""/>
              <a:tabLst>
                <a:tab pos="457200" algn="l"/>
              </a:tabLst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Acesso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à informação e a todas a atividades desenvolvidas nas Bibliotecas em igualdade de condições com as demais pessoas, possibilitando o exercício pleno da cidadania.</a:t>
            </a: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8411" y="2160588"/>
            <a:ext cx="2906877" cy="38814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43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9338"/>
            <a:ext cx="9144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4"/>
          <p:cNvSpPr txBox="1">
            <a:spLocks noChangeArrowheads="1"/>
          </p:cNvSpPr>
          <p:nvPr/>
        </p:nvSpPr>
        <p:spPr bwMode="auto">
          <a:xfrm>
            <a:off x="5533342" y="1390596"/>
            <a:ext cx="4464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2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pt-BR" sz="2400" dirty="0">
              <a:latin typeface="Arial" panose="020B0604020202020204" pitchFamily="34" charset="0"/>
            </a:endParaRPr>
          </a:p>
        </p:txBody>
      </p:sp>
      <p:sp>
        <p:nvSpPr>
          <p:cNvPr id="177156" name="Rectangle 4"/>
          <p:cNvSpPr>
            <a:spLocks noGrp="1"/>
          </p:cNvSpPr>
          <p:nvPr>
            <p:ph type="title" idx="4294967295"/>
          </p:nvPr>
        </p:nvSpPr>
        <p:spPr>
          <a:xfrm>
            <a:off x="437122" y="30858"/>
            <a:ext cx="82296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Inclusão educacional= nova realidade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461" name="Rectangle 5"/>
          <p:cNvSpPr>
            <a:spLocks noGrp="1"/>
          </p:cNvSpPr>
          <p:nvPr>
            <p:ph sz="half" idx="4294967295"/>
          </p:nvPr>
        </p:nvSpPr>
        <p:spPr>
          <a:xfrm>
            <a:off x="113402" y="1255355"/>
            <a:ext cx="4038600" cy="452596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pt-BR" altLang="pt-BR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acesso das </a:t>
            </a:r>
            <a:r>
              <a:rPr lang="pt-BR" altLang="pt-BR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pessoas com deficiência e /ou necessidade educacional específica </a:t>
            </a:r>
            <a:r>
              <a:rPr lang="pt-BR" altLang="pt-BR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educação está previsto na Constituição, na LDB, na Convenção da ONU e na Lei Brasileira da Inclusão</a:t>
            </a:r>
          </a:p>
          <a:p>
            <a:pPr>
              <a:lnSpc>
                <a:spcPct val="120000"/>
              </a:lnSpc>
            </a:pPr>
            <a:r>
              <a:rPr lang="pt-BR" altLang="pt-BR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altLang="pt-BR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Biblioteca faz parte </a:t>
            </a:r>
            <a:r>
              <a:rPr lang="pt-BR" altLang="pt-BR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desse contexto, </a:t>
            </a:r>
            <a:r>
              <a:rPr lang="pt-BR" altLang="pt-BR" sz="8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ambiente mediador entre o aluno e a </a:t>
            </a:r>
            <a:r>
              <a:rPr lang="pt-BR" altLang="pt-BR" sz="8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informação</a:t>
            </a:r>
          </a:p>
        </p:txBody>
      </p:sp>
      <p:pic>
        <p:nvPicPr>
          <p:cNvPr id="60418" name="Picture 2" descr="http://dasartes.com.br/uploads/noticias/ccbb-promove-encontro-sobre-atendimento-a-visitantes-com-deficienc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1238" y="-33933074"/>
            <a:ext cx="13366927" cy="18716756"/>
          </a:xfrm>
          <a:prstGeom prst="rect">
            <a:avLst/>
          </a:prstGeom>
          <a:noFill/>
        </p:spPr>
      </p:pic>
      <p:pic>
        <p:nvPicPr>
          <p:cNvPr id="8" name="Imagem 7" descr="http://dasartes.com.br/uploads/noticias/ccbb-promove-encontro-sobre-atendimento-a-visitantes-com-deficienci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714356"/>
            <a:ext cx="4000528" cy="420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968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9338"/>
            <a:ext cx="9144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4"/>
          <p:cNvSpPr txBox="1">
            <a:spLocks noChangeArrowheads="1"/>
          </p:cNvSpPr>
          <p:nvPr/>
        </p:nvSpPr>
        <p:spPr bwMode="auto">
          <a:xfrm>
            <a:off x="7978775" y="6088746"/>
            <a:ext cx="4464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pt-BR" altLang="pt-BR" sz="2000" b="0" dirty="0">
              <a:solidFill>
                <a:srgbClr val="00193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7156" name="Rectangle 4"/>
          <p:cNvSpPr>
            <a:spLocks noGrp="1"/>
          </p:cNvSpPr>
          <p:nvPr>
            <p:ph type="title" idx="4294967295"/>
          </p:nvPr>
        </p:nvSpPr>
        <p:spPr>
          <a:xfrm>
            <a:off x="268310" y="-39481"/>
            <a:ext cx="82296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PROJETO BIBLIOTECAS ACESSÍVEIS</a:t>
            </a:r>
          </a:p>
        </p:txBody>
      </p:sp>
      <p:sp>
        <p:nvSpPr>
          <p:cNvPr id="147461" name="Rectangle 5"/>
          <p:cNvSpPr>
            <a:spLocks noGrp="1"/>
          </p:cNvSpPr>
          <p:nvPr>
            <p:ph sz="half" idx="4294967295"/>
          </p:nvPr>
        </p:nvSpPr>
        <p:spPr>
          <a:xfrm>
            <a:off x="310343" y="1351310"/>
            <a:ext cx="4038600" cy="452596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dirty="0" smtClean="0"/>
          </a:p>
          <a:p>
            <a:r>
              <a:rPr lang="pt-BR" sz="96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Favorece </a:t>
            </a:r>
            <a:r>
              <a:rPr lang="pt-BR" sz="9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formação e ampliação de hábitos de leitura e pesquisa, colaborando com o processo </a:t>
            </a:r>
            <a:r>
              <a:rPr lang="pt-BR" sz="96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educacional</a:t>
            </a:r>
            <a:endParaRPr lang="pt-BR" sz="9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t-BR" sz="96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redução </a:t>
            </a:r>
            <a:r>
              <a:rPr lang="pt-BR" sz="9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retenção e da evasão</a:t>
            </a:r>
          </a:p>
          <a:p>
            <a:r>
              <a:rPr lang="pt-BR" sz="96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acesso </a:t>
            </a:r>
            <a:r>
              <a:rPr lang="pt-BR" sz="9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amplo às informações e publicações, estimulando, inclusive à continuidade dos </a:t>
            </a:r>
            <a:r>
              <a:rPr lang="pt-BR" sz="96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estudos</a:t>
            </a:r>
            <a:endParaRPr lang="pt-BR" sz="9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9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t-BR" sz="24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Gragoatá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Valonguinho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Campos dos </a:t>
            </a:r>
          </a:p>
          <a:p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Goytacazes </a:t>
            </a: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Volta Redonda, (locais onde existem alunos com </a:t>
            </a:r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deficiência)</a:t>
            </a:r>
            <a:endParaRPr lang="pt-BR" alt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34076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22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9338"/>
            <a:ext cx="9144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4"/>
          <p:cNvSpPr txBox="1">
            <a:spLocks noChangeArrowheads="1"/>
          </p:cNvSpPr>
          <p:nvPr/>
        </p:nvSpPr>
        <p:spPr bwMode="auto">
          <a:xfrm>
            <a:off x="4769228" y="885086"/>
            <a:ext cx="4464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pt-BR" sz="2400" dirty="0">
              <a:latin typeface="Arial" panose="020B0604020202020204" pitchFamily="34" charset="0"/>
            </a:endParaRPr>
          </a:p>
        </p:txBody>
      </p:sp>
      <p:sp>
        <p:nvSpPr>
          <p:cNvPr id="177156" name="Rectangle 4"/>
          <p:cNvSpPr>
            <a:spLocks noGrp="1"/>
          </p:cNvSpPr>
          <p:nvPr>
            <p:ph type="title" idx="4294967295"/>
          </p:nvPr>
        </p:nvSpPr>
        <p:spPr>
          <a:xfrm>
            <a:off x="1773552" y="44926"/>
            <a:ext cx="82296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REALIZADAS </a:t>
            </a:r>
          </a:p>
        </p:txBody>
      </p:sp>
      <p:sp>
        <p:nvSpPr>
          <p:cNvPr id="147461" name="Rectangle 5"/>
          <p:cNvSpPr>
            <a:spLocks noGrp="1"/>
          </p:cNvSpPr>
          <p:nvPr>
            <p:ph sz="half" idx="4294967295"/>
          </p:nvPr>
        </p:nvSpPr>
        <p:spPr>
          <a:xfrm>
            <a:off x="549499" y="924870"/>
            <a:ext cx="4038600" cy="452596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dirty="0" smtClean="0"/>
          </a:p>
          <a:p>
            <a:r>
              <a:rPr lang="pt-BR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Aquisição </a:t>
            </a:r>
            <a:r>
              <a:rPr lang="pt-B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equipamentos acessíveis e recursos de tecnologia assistiva </a:t>
            </a:r>
            <a:endParaRPr lang="pt-BR" sz="2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pt-B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pedagógico e mobiliário</a:t>
            </a:r>
            <a:r>
              <a:rPr lang="pt-B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acessível</a:t>
            </a:r>
            <a:endParaRPr lang="pt-BR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Computadores </a:t>
            </a:r>
            <a:r>
              <a:rPr lang="pt-BR" altLang="pt-B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softwares leitores de tela (sintetizadores de </a:t>
            </a:r>
            <a:r>
              <a:rPr lang="pt-BR" altLang="pt-BR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voz:  </a:t>
            </a:r>
            <a:r>
              <a:rPr lang="pt-BR" altLang="pt-B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Jaws, Virtual </a:t>
            </a:r>
            <a:r>
              <a:rPr lang="pt-BR" altLang="pt-BR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Vision, </a:t>
            </a:r>
            <a:r>
              <a:rPr lang="pt-BR" altLang="pt-B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DOSVOX, Book Voice, Braille Fácil</a:t>
            </a:r>
            <a:r>
              <a:rPr lang="pt-BR" altLang="pt-BR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  <a:endParaRPr lang="pt-BR" altLang="pt-BR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</a:t>
            </a:r>
            <a:r>
              <a:rPr lang="pt-BR" altLang="pt-BR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Scanner ótico, ampliador de tela, lupa eletrônica e manual</a:t>
            </a:r>
            <a:endParaRPr lang="pt-BR" altLang="pt-BR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098" y="1446262"/>
            <a:ext cx="4462659" cy="28836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477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9338"/>
            <a:ext cx="91440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943475" y="6858000"/>
            <a:ext cx="77724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pt-BR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131" name="Rectangle 3"/>
          <p:cNvSpPr txBox="1">
            <a:spLocks noChangeArrowheads="1"/>
          </p:cNvSpPr>
          <p:nvPr/>
        </p:nvSpPr>
        <p:spPr bwMode="auto">
          <a:xfrm>
            <a:off x="1992314" y="1916113"/>
            <a:ext cx="48974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pt-BR" altLang="pt-BR" sz="2000" b="0" dirty="0">
              <a:latin typeface="Arial" panose="020B0604020202020204" pitchFamily="34" charset="0"/>
            </a:endParaRPr>
          </a:p>
        </p:txBody>
      </p:sp>
      <p:sp>
        <p:nvSpPr>
          <p:cNvPr id="48132" name="Rectangle 5"/>
          <p:cNvSpPr>
            <a:spLocks noGrp="1"/>
          </p:cNvSpPr>
          <p:nvPr>
            <p:ph type="title"/>
          </p:nvPr>
        </p:nvSpPr>
        <p:spPr>
          <a:xfrm>
            <a:off x="1774826" y="188913"/>
            <a:ext cx="8532813" cy="1358900"/>
          </a:xfrm>
        </p:spPr>
        <p:txBody>
          <a:bodyPr/>
          <a:lstStyle/>
          <a:p>
            <a:pPr algn="ctr" eaLnBrk="1" hangingPunct="1"/>
            <a:r>
              <a:rPr lang="pt-BR" altLang="pt-BR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Outras Parcerias</a:t>
            </a:r>
          </a:p>
        </p:txBody>
      </p:sp>
      <p:sp>
        <p:nvSpPr>
          <p:cNvPr id="48133" name="Rectangle 6"/>
          <p:cNvSpPr>
            <a:spLocks noGrp="1"/>
          </p:cNvSpPr>
          <p:nvPr>
            <p:ph type="body" sz="half" idx="1"/>
          </p:nvPr>
        </p:nvSpPr>
        <p:spPr>
          <a:xfrm>
            <a:off x="911424" y="1196752"/>
            <a:ext cx="8229600" cy="16811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Café no escuro: Oficina itinerante que visa mostrar a realidade de pessoas com deficiência visual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olhos vendados e com a ajuda de uma bengala, o visitante é convidado a tomar um café muito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especial, tenta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objetos, sons e cheiros, orientados por guias  cegos.  </a:t>
            </a:r>
          </a:p>
          <a:p>
            <a:pPr eaLnBrk="1" hangingPunct="1">
              <a:lnSpc>
                <a:spcPct val="80000"/>
              </a:lnSpc>
            </a:pPr>
            <a:endParaRPr lang="pt-BR" altLang="pt-BR" sz="2400" b="1" dirty="0"/>
          </a:p>
        </p:txBody>
      </p:sp>
      <p:pic>
        <p:nvPicPr>
          <p:cNvPr id="48134" name="Picture 7" descr="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214539"/>
            <a:ext cx="269875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29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52963"/>
            <a:ext cx="91440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2279650" y="260350"/>
            <a:ext cx="77724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pt-BR" sz="400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52227" name="Rectangle 8"/>
          <p:cNvSpPr txBox="1">
            <a:spLocks noChangeArrowheads="1"/>
          </p:cNvSpPr>
          <p:nvPr/>
        </p:nvSpPr>
        <p:spPr bwMode="auto">
          <a:xfrm>
            <a:off x="-98473" y="1379183"/>
            <a:ext cx="893958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ct val="20000"/>
              </a:spcBef>
            </a:pPr>
            <a:endParaRPr lang="pt-BR" altLang="pt-BR" sz="2000" b="0" dirty="0">
              <a:latin typeface="Arial" panose="020B0604020202020204" pitchFamily="34" charset="0"/>
            </a:endParaRP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-1032792" y="-27384"/>
            <a:ext cx="127714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Natação Adaptada para crianças </a:t>
            </a:r>
          </a:p>
          <a:p>
            <a:pPr algn="ctr">
              <a:defRPr/>
            </a:pPr>
            <a:r>
              <a:rPr lang="pt-BR" sz="4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 deficiência</a:t>
            </a:r>
          </a:p>
        </p:txBody>
      </p:sp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776020" y="1559022"/>
            <a:ext cx="4572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1">
              <a:buFontTx/>
              <a:buChar char="•"/>
            </a:pPr>
            <a:r>
              <a:rPr lang="pt-BR" altLang="pt-BR" sz="2400" dirty="0">
                <a:latin typeface="Arial" panose="020B0604020202020204" pitchFamily="34" charset="0"/>
              </a:rPr>
              <a:t>Projeto de extensão do Instituto de Educação Física  </a:t>
            </a:r>
          </a:p>
          <a:p>
            <a:pPr lvl="1">
              <a:buFontTx/>
              <a:buChar char="•"/>
            </a:pPr>
            <a:r>
              <a:rPr lang="pt-BR" altLang="pt-BR" sz="2400" dirty="0">
                <a:latin typeface="Arial" panose="020B0604020202020204" pitchFamily="34" charset="0"/>
              </a:rPr>
              <a:t>atendimento gratuito para crianças amputadas, com paralisia cerebral</a:t>
            </a:r>
          </a:p>
          <a:p>
            <a:pPr lvl="1">
              <a:buFontTx/>
              <a:buChar char="•"/>
            </a:pPr>
            <a:r>
              <a:rPr lang="pt-BR" altLang="pt-BR" sz="2400" dirty="0" smtClean="0">
                <a:latin typeface="Arial" panose="020B0604020202020204" pitchFamily="34" charset="0"/>
              </a:rPr>
              <a:t>participação </a:t>
            </a:r>
            <a:r>
              <a:rPr lang="pt-BR" altLang="pt-BR" sz="2400" dirty="0">
                <a:latin typeface="Arial" panose="020B0604020202020204" pitchFamily="34" charset="0"/>
              </a:rPr>
              <a:t>de </a:t>
            </a:r>
            <a:r>
              <a:rPr lang="pt-BR" altLang="pt-BR" sz="2400" dirty="0" smtClean="0">
                <a:latin typeface="Arial" panose="020B0604020202020204" pitchFamily="34" charset="0"/>
              </a:rPr>
              <a:t>bolsistas </a:t>
            </a:r>
            <a:r>
              <a:rPr lang="pt-BR" altLang="pt-BR" sz="2400" dirty="0">
                <a:latin typeface="Arial" panose="020B0604020202020204" pitchFamily="34" charset="0"/>
              </a:rPr>
              <a:t>treinados para atender os pacientes</a:t>
            </a:r>
          </a:p>
        </p:txBody>
      </p:sp>
      <p:pic>
        <p:nvPicPr>
          <p:cNvPr id="52232" name="Picture 8" descr="natação adaptad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557339"/>
            <a:ext cx="4203700" cy="3152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9975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7426"/>
            <a:ext cx="91440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35188" y="265114"/>
            <a:ext cx="7772400" cy="1311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/>
            </a:r>
            <a:br>
              <a:rPr lang="pt-BR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endParaRPr lang="pt-BR" sz="40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66917" name="Rectangle 5"/>
          <p:cNvSpPr>
            <a:spLocks noGrp="1"/>
          </p:cNvSpPr>
          <p:nvPr>
            <p:ph type="title"/>
          </p:nvPr>
        </p:nvSpPr>
        <p:spPr>
          <a:xfrm>
            <a:off x="1199456" y="0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Escola de Inclusão</a:t>
            </a:r>
          </a:p>
        </p:txBody>
      </p:sp>
      <p:sp>
        <p:nvSpPr>
          <p:cNvPr id="54277" name="Rectangle 7"/>
          <p:cNvSpPr>
            <a:spLocks noGrp="1"/>
          </p:cNvSpPr>
          <p:nvPr>
            <p:ph type="body" sz="half" idx="2"/>
          </p:nvPr>
        </p:nvSpPr>
        <p:spPr>
          <a:xfrm>
            <a:off x="4909430" y="847254"/>
            <a:ext cx="4038600" cy="452596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Capacitar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alunos dos cursos de licenciatura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as pessoas com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deficiência,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de novas abordagens e linguagem diferenciada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Braille e Libras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 didáticos acessíveis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alt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multiplicar o conhecimento.</a:t>
            </a:r>
          </a:p>
        </p:txBody>
      </p:sp>
      <p:pic>
        <p:nvPicPr>
          <p:cNvPr id="54278" name="Picture 9" descr="escola-de-inclusao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276" y="1480013"/>
            <a:ext cx="2794000" cy="2540000"/>
          </a:xfrm>
        </p:spPr>
      </p:pic>
    </p:spTree>
    <p:extLst>
      <p:ext uri="{BB962C8B-B14F-4D97-AF65-F5344CB8AC3E}">
        <p14:creationId xmlns="" xmlns:p14="http://schemas.microsoft.com/office/powerpoint/2010/main" val="18054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7425"/>
            <a:ext cx="9144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1774825" y="-249575"/>
            <a:ext cx="8204200" cy="144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anose="02020603050405020304" pitchFamily="18" charset="0"/>
              </a:rPr>
              <a:t>O cenário na Universidade Federal </a:t>
            </a:r>
            <a:r>
              <a:rPr lang="pt-BR" altLang="pt-BR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Times New Roman" panose="02020603050405020304" pitchFamily="18" charset="0"/>
              </a:rPr>
              <a:t>Fluminense</a:t>
            </a:r>
            <a:endParaRPr lang="pt-BR" altLang="pt-BR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06" y="1267207"/>
            <a:ext cx="3744913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4"/>
          <p:cNvSpPr>
            <a:spLocks noGrp="1" noChangeArrowheads="1"/>
          </p:cNvSpPr>
          <p:nvPr/>
        </p:nvSpPr>
        <p:spPr bwMode="auto">
          <a:xfrm>
            <a:off x="6059488" y="640386"/>
            <a:ext cx="4608512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100000"/>
              </a:spcBef>
              <a:buFontTx/>
              <a:buChar char="•"/>
            </a:pPr>
            <a:endParaRPr lang="pt-BR" altLang="pt-BR" sz="1900" b="1" dirty="0" smtClean="0"/>
          </a:p>
          <a:p>
            <a:pPr>
              <a:lnSpc>
                <a:spcPct val="80000"/>
              </a:lnSpc>
              <a:spcBef>
                <a:spcPct val="100000"/>
              </a:spcBef>
              <a:buFontTx/>
              <a:buChar char="•"/>
            </a:pPr>
            <a:r>
              <a:rPr lang="pt-BR" altLang="pt-BR" sz="2200" b="1" dirty="0" smtClean="0"/>
              <a:t>A </a:t>
            </a:r>
            <a:r>
              <a:rPr lang="pt-BR" altLang="pt-BR" sz="2200" b="1" dirty="0"/>
              <a:t>UFF não possuía até recentemente uma política voltada para as pessoas com deficiência</a:t>
            </a:r>
          </a:p>
          <a:p>
            <a:pPr>
              <a:lnSpc>
                <a:spcPct val="80000"/>
              </a:lnSpc>
              <a:spcBef>
                <a:spcPct val="100000"/>
              </a:spcBef>
              <a:buFontTx/>
              <a:buChar char="•"/>
            </a:pPr>
            <a:r>
              <a:rPr lang="pt-BR" altLang="pt-BR" sz="2200" b="1" dirty="0"/>
              <a:t>Muitas ações isoladas eram conduzidas pela comunidade acadêmica - professores, estudantes e funcionários, sensibilizados com a questão</a:t>
            </a:r>
          </a:p>
          <a:p>
            <a:pPr>
              <a:lnSpc>
                <a:spcPct val="80000"/>
              </a:lnSpc>
              <a:spcBef>
                <a:spcPct val="100000"/>
              </a:spcBef>
              <a:buFontTx/>
              <a:buChar char="•"/>
            </a:pPr>
            <a:r>
              <a:rPr lang="pt-BR" altLang="pt-BR" sz="2200" b="1" dirty="0"/>
              <a:t>O grande passo foi dado em 2009, com a inauguração do Núcleo de Acessibilidade e Inclusão – Sensibiliza</a:t>
            </a:r>
          </a:p>
          <a:p>
            <a:pPr>
              <a:lnSpc>
                <a:spcPct val="80000"/>
              </a:lnSpc>
              <a:spcBef>
                <a:spcPct val="100000"/>
              </a:spcBef>
              <a:buFontTx/>
              <a:buChar char="•"/>
            </a:pPr>
            <a:endParaRPr lang="pt-BR" altLang="pt-BR" sz="1900" b="1" dirty="0"/>
          </a:p>
          <a:p>
            <a:pPr>
              <a:lnSpc>
                <a:spcPct val="80000"/>
              </a:lnSpc>
              <a:spcBef>
                <a:spcPct val="100000"/>
              </a:spcBef>
              <a:buFontTx/>
              <a:buChar char="•"/>
            </a:pPr>
            <a:endParaRPr lang="pt-BR" altLang="pt-BR" sz="2000" dirty="0"/>
          </a:p>
          <a:p>
            <a:pPr>
              <a:lnSpc>
                <a:spcPct val="80000"/>
              </a:lnSpc>
              <a:spcBef>
                <a:spcPct val="100000"/>
              </a:spcBef>
              <a:buFontTx/>
              <a:buChar char="•"/>
            </a:pPr>
            <a:endParaRPr lang="pt-BR" altLang="pt-BR" sz="2000" dirty="0"/>
          </a:p>
          <a:p>
            <a:pPr>
              <a:lnSpc>
                <a:spcPct val="80000"/>
              </a:lnSpc>
              <a:spcBef>
                <a:spcPct val="100000"/>
              </a:spcBef>
              <a:buFontTx/>
              <a:buChar char="•"/>
            </a:pPr>
            <a:endParaRPr lang="pt-BR" altLang="pt-BR" sz="2000" dirty="0"/>
          </a:p>
          <a:p>
            <a:pPr>
              <a:lnSpc>
                <a:spcPct val="80000"/>
              </a:lnSpc>
              <a:spcBef>
                <a:spcPct val="100000"/>
              </a:spcBef>
              <a:buFontTx/>
              <a:buChar char="•"/>
            </a:pPr>
            <a:endParaRPr lang="pt-BR" altLang="pt-BR" sz="2000" dirty="0"/>
          </a:p>
          <a:p>
            <a:pPr>
              <a:lnSpc>
                <a:spcPct val="80000"/>
              </a:lnSpc>
              <a:spcBef>
                <a:spcPct val="100000"/>
              </a:spcBef>
            </a:pPr>
            <a:endParaRPr lang="pt-BR" altLang="pt-BR" sz="2000" dirty="0"/>
          </a:p>
        </p:txBody>
      </p:sp>
    </p:spTree>
    <p:extLst>
      <p:ext uri="{BB962C8B-B14F-4D97-AF65-F5344CB8AC3E}">
        <p14:creationId xmlns="" xmlns:p14="http://schemas.microsoft.com/office/powerpoint/2010/main" val="16826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1"/>
            <a:ext cx="91440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/>
          </p:cNvSpPr>
          <p:nvPr>
            <p:ph type="title" idx="4294967295"/>
          </p:nvPr>
        </p:nvSpPr>
        <p:spPr>
          <a:xfrm>
            <a:off x="154330" y="188913"/>
            <a:ext cx="8229600" cy="10525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 de Mestrado Profissional em Diversidade e Inclusão </a:t>
            </a:r>
          </a:p>
        </p:txBody>
      </p:sp>
      <p:pic>
        <p:nvPicPr>
          <p:cNvPr id="143364" name="Espaço Reservado para Conteúdo 5" descr="mestrado_1.png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11059">
            <a:off x="1774825" y="2060575"/>
            <a:ext cx="3384550" cy="1951038"/>
          </a:xfrm>
        </p:spPr>
      </p:pic>
      <p:sp>
        <p:nvSpPr>
          <p:cNvPr id="143365" name="Espaço Reservado para Texto 7"/>
          <p:cNvSpPr>
            <a:spLocks noGrp="1"/>
          </p:cNvSpPr>
          <p:nvPr>
            <p:ph type="body" sz="half" idx="4294967295"/>
          </p:nvPr>
        </p:nvSpPr>
        <p:spPr>
          <a:xfrm>
            <a:off x="5159896" y="1524595"/>
            <a:ext cx="4038600" cy="4784725"/>
          </a:xfrm>
        </p:spPr>
        <p:txBody>
          <a:bodyPr/>
          <a:lstStyle/>
          <a:p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ensino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CAPES</a:t>
            </a:r>
          </a:p>
          <a:p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Formação </a:t>
            </a: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profissionais qualificados para atuação inter e </a:t>
            </a:r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</a:t>
            </a:r>
            <a:endParaRPr lang="pt-BR" alt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altLang="pt-BR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2015: 19 alunos com deficiência</a:t>
            </a:r>
          </a:p>
          <a:p>
            <a:r>
              <a:rPr lang="pt-BR" altLang="pt-BR" sz="2400" b="1" dirty="0">
                <a:solidFill>
                  <a:schemeClr val="tx1"/>
                </a:solidFill>
              </a:rPr>
              <a:t/>
            </a:r>
            <a:br>
              <a:rPr lang="pt-BR" altLang="pt-BR" sz="2400" b="1" dirty="0">
                <a:solidFill>
                  <a:schemeClr val="tx1"/>
                </a:solidFill>
              </a:rPr>
            </a:br>
            <a:endParaRPr lang="pt-BR" altLang="pt-BR" sz="2400" b="1" dirty="0">
              <a:solidFill>
                <a:schemeClr val="tx1"/>
              </a:solidFill>
            </a:endParaRPr>
          </a:p>
          <a:p>
            <a:endParaRPr lang="pt-BR" alt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35009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-27384"/>
            <a:ext cx="8596312" cy="3450277"/>
          </a:xfrm>
        </p:spPr>
      </p:pic>
      <p:sp>
        <p:nvSpPr>
          <p:cNvPr id="5" name="Retângulo 4"/>
          <p:cNvSpPr/>
          <p:nvPr/>
        </p:nvSpPr>
        <p:spPr>
          <a:xfrm>
            <a:off x="2135560" y="2852936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 smtClean="0"/>
              <a:t>Parceria com </a:t>
            </a:r>
            <a:r>
              <a:rPr lang="pt-BR" sz="2400" b="1" dirty="0"/>
              <a:t>Setor de Qualidade de vida do Servidor- SQVS (Progepe</a:t>
            </a:r>
            <a:r>
              <a:rPr lang="pt-BR" sz="2400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 smtClean="0"/>
              <a:t>Reduzir as </a:t>
            </a:r>
            <a:r>
              <a:rPr lang="pt-BR" sz="2400" b="1" dirty="0"/>
              <a:t>barreiras arquitetônicas e atitudinais presentes na </a:t>
            </a:r>
            <a:r>
              <a:rPr lang="pt-BR" sz="2400" b="1" dirty="0" smtClean="0"/>
              <a:t>UFF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 smtClean="0"/>
              <a:t>Permitir o </a:t>
            </a:r>
            <a:r>
              <a:rPr lang="pt-BR" sz="2400" b="1" dirty="0"/>
              <a:t>acesso, permanência e comunicação </a:t>
            </a:r>
            <a:r>
              <a:rPr lang="pt-BR" sz="2400" b="1" dirty="0" smtClean="0"/>
              <a:t>da comunidade </a:t>
            </a:r>
            <a:r>
              <a:rPr lang="pt-BR" sz="2400" b="1" dirty="0"/>
              <a:t>acadêmica com segurança em todos os espaços e setores da Universidade promovendo a inclusão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 smtClean="0"/>
              <a:t>Foco no servidor</a:t>
            </a:r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14606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5756" y="-27384"/>
            <a:ext cx="8596668" cy="1320800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Acessibilidade Cultural</a:t>
            </a:r>
            <a:endParaRPr lang="pt-B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4294967295"/>
          </p:nvPr>
        </p:nvSpPr>
        <p:spPr>
          <a:xfrm>
            <a:off x="0" y="1484313"/>
            <a:ext cx="4184650" cy="1584325"/>
          </a:xfrm>
        </p:spPr>
        <p:txBody>
          <a:bodyPr>
            <a:noAutofit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72008" y="1340768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 </a:t>
            </a:r>
            <a:r>
              <a:rPr lang="pt-BR" sz="2400" dirty="0"/>
              <a:t>Centro de Artes UFF </a:t>
            </a:r>
            <a:r>
              <a:rPr lang="pt-BR" sz="2400" dirty="0" smtClean="0"/>
              <a:t> </a:t>
            </a:r>
            <a:r>
              <a:rPr lang="pt-BR" sz="2400" dirty="0"/>
              <a:t>parceria para incorporar as políticas inclusivas e de </a:t>
            </a:r>
            <a:r>
              <a:rPr lang="pt-BR" sz="2400" dirty="0" smtClean="0"/>
              <a:t>acessibilidade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Processo </a:t>
            </a:r>
            <a:r>
              <a:rPr lang="pt-BR" sz="2400" dirty="0"/>
              <a:t>de aperfeiçoamento de </a:t>
            </a:r>
            <a:r>
              <a:rPr lang="pt-BR" sz="2400" dirty="0" smtClean="0"/>
              <a:t>instalações </a:t>
            </a:r>
            <a:r>
              <a:rPr lang="pt-BR" sz="2400" dirty="0"/>
              <a:t>e </a:t>
            </a:r>
            <a:r>
              <a:rPr lang="pt-BR" sz="2400" dirty="0" smtClean="0"/>
              <a:t>equipamentos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 smtClean="0"/>
              <a:t>Garantir </a:t>
            </a:r>
            <a:r>
              <a:rPr lang="pt-BR" sz="2400" dirty="0"/>
              <a:t>aos frequentadores </a:t>
            </a:r>
            <a:r>
              <a:rPr lang="pt-BR" sz="2400" dirty="0" smtClean="0"/>
              <a:t>acessibilidade </a:t>
            </a:r>
            <a:r>
              <a:rPr lang="pt-BR" sz="2400" dirty="0"/>
              <a:t>comunicacional (audiodescrição, legendas, Libras e visitas </a:t>
            </a:r>
            <a:r>
              <a:rPr lang="pt-BR" sz="2400" dirty="0" smtClean="0"/>
              <a:t>guiadas)= espetáculos </a:t>
            </a:r>
            <a:r>
              <a:rPr lang="pt-BR" sz="2400" dirty="0"/>
              <a:t>teatrais, shows, exposições, filmes e outros produtos culturais </a:t>
            </a:r>
            <a:r>
              <a:rPr lang="pt-BR" sz="2400" dirty="0" smtClean="0"/>
              <a:t>acessíveis</a:t>
            </a:r>
            <a:endParaRPr lang="pt-BR" sz="2400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702" y="1412776"/>
            <a:ext cx="5612882" cy="3487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91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98976"/>
            <a:ext cx="9144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209800" y="320676"/>
            <a:ext cx="7772400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>
            <a:spAutoFit/>
          </a:bodyPr>
          <a:lstStyle/>
          <a:p>
            <a:pPr algn="ctr">
              <a:defRPr/>
            </a:pPr>
            <a:endParaRPr lang="pt-BR" sz="400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77827" name="Rectangle 6"/>
          <p:cNvSpPr txBox="1">
            <a:spLocks noChangeArrowheads="1"/>
          </p:cNvSpPr>
          <p:nvPr/>
        </p:nvSpPr>
        <p:spPr bwMode="auto">
          <a:xfrm>
            <a:off x="2351088" y="1617663"/>
            <a:ext cx="74866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pt-BR" altLang="pt-BR" sz="2000" b="0" dirty="0">
              <a:latin typeface="Arial" panose="020B0604020202020204" pitchFamily="34" charset="0"/>
            </a:endParaRPr>
          </a:p>
        </p:txBody>
      </p:sp>
      <p:sp>
        <p:nvSpPr>
          <p:cNvPr id="77828" name="Rectangle 5"/>
          <p:cNvSpPr>
            <a:spLocks noGrp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Universidade de qualidade</a:t>
            </a:r>
          </a:p>
        </p:txBody>
      </p:sp>
      <p:sp>
        <p:nvSpPr>
          <p:cNvPr id="77829" name="Rectangle 6"/>
          <p:cNvSpPr>
            <a:spLocks noGrp="1"/>
          </p:cNvSpPr>
          <p:nvPr>
            <p:ph type="body" sz="half" idx="2"/>
          </p:nvPr>
        </p:nvSpPr>
        <p:spPr>
          <a:xfrm>
            <a:off x="6665912" y="1596156"/>
            <a:ext cx="4038600" cy="4929188"/>
          </a:xfrm>
        </p:spPr>
        <p:txBody>
          <a:bodyPr/>
          <a:lstStyle/>
          <a:p>
            <a:pPr eaLnBrk="1" hangingPunct="1"/>
            <a:r>
              <a:rPr lang="pt-BR" alt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 </a:t>
            </a: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profissionais e concebe cidadãos preparados nos princípios da igualdade com diversidade, liberdade e solidariedade </a:t>
            </a:r>
          </a:p>
          <a:p>
            <a:pPr eaLnBrk="1" hangingPunct="1"/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Repensar sua missão e responder às necessidades de sua época. </a:t>
            </a:r>
            <a:b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eaLnBrk="1" hangingPunct="1"/>
            <a:endParaRPr lang="pt-BR" alt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altLang="pt-BR" sz="2800" dirty="0"/>
          </a:p>
        </p:txBody>
      </p:sp>
      <p:pic>
        <p:nvPicPr>
          <p:cNvPr id="77832" name="Picture 8" descr="100_31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125538"/>
            <a:ext cx="4740275" cy="3554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4390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1"/>
            <a:ext cx="91440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4"/>
          <p:cNvSpPr>
            <a:spLocks noGrp="1"/>
          </p:cNvSpPr>
          <p:nvPr>
            <p:ph type="title" idx="4294967295"/>
          </p:nvPr>
        </p:nvSpPr>
        <p:spPr>
          <a:xfrm>
            <a:off x="1919288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pt-BR" altLang="pt-BR" sz="6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Desafio</a:t>
            </a:r>
          </a:p>
        </p:txBody>
      </p:sp>
      <p:sp>
        <p:nvSpPr>
          <p:cNvPr id="79875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992313" y="1052513"/>
            <a:ext cx="4038600" cy="452596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pt-BR" alt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Ampliar as ações afirmativas já existentes para  que a UFF continue a exercer um papel de destaque, inovador,  referência como uma instituição acessível, inclusiva e cidadã. </a:t>
            </a:r>
            <a:endParaRPr lang="en-US" alt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pt-BR" altLang="pt-BR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8" name="Picture 7" descr="Raizes+Rasta+-+Atitude+-+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125539"/>
            <a:ext cx="28956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976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66778" y="285728"/>
            <a:ext cx="8572560" cy="12811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“Nada sobre nós, </a:t>
            </a:r>
            <a:r>
              <a:rPr lang="pt-B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nós</a:t>
            </a: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46083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9654" y="1643050"/>
            <a:ext cx="8623300" cy="4498975"/>
          </a:xfrm>
        </p:spPr>
      </p:pic>
      <p:sp>
        <p:nvSpPr>
          <p:cNvPr id="46084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9F165EC-BFE8-414D-9F22-6B18482D7BE5}" type="slidenum">
              <a:rPr lang="pt-BR" altLang="pt-BR" smtClean="0">
                <a:solidFill>
                  <a:srgbClr val="FEFFFF"/>
                </a:solidFill>
              </a:rPr>
              <a:pPr/>
              <a:t>35</a:t>
            </a:fld>
            <a:endParaRPr lang="pt-BR" altLang="pt-BR" dirty="0" smtClean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54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28" y="4786322"/>
            <a:ext cx="6000760" cy="168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t-BR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Obrigada a todos</a:t>
            </a:r>
          </a:p>
        </p:txBody>
      </p:sp>
      <p:sp>
        <p:nvSpPr>
          <p:cNvPr id="83971" name="Rectangle 9"/>
          <p:cNvSpPr>
            <a:spLocks noGrp="1"/>
          </p:cNvSpPr>
          <p:nvPr>
            <p:ph type="body" sz="half" idx="4294967295"/>
          </p:nvPr>
        </p:nvSpPr>
        <p:spPr>
          <a:xfrm>
            <a:off x="5951538" y="1484313"/>
            <a:ext cx="4038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t-BR" altLang="pt-BR" sz="2400" b="1" dirty="0" smtClean="0"/>
              <a:t>Lucília </a:t>
            </a:r>
            <a:r>
              <a:rPr lang="pt-BR" altLang="pt-BR" sz="2400" b="1" dirty="0"/>
              <a:t>Machado</a:t>
            </a:r>
          </a:p>
          <a:p>
            <a:r>
              <a:rPr lang="pt-BR" altLang="pt-BR" sz="2000" b="1" dirty="0">
                <a:hlinkClick r:id="rId4"/>
              </a:rPr>
              <a:t>luciliamachado@globo.com</a:t>
            </a:r>
            <a:endParaRPr lang="pt-BR" altLang="pt-BR" sz="2000" b="1" dirty="0"/>
          </a:p>
          <a:p>
            <a:pPr eaLnBrk="1" hangingPunct="1"/>
            <a:r>
              <a:rPr lang="pt-BR" altLang="pt-BR" sz="2000" b="1" dirty="0" smtClean="0">
                <a:hlinkClick r:id="rId5"/>
              </a:rPr>
              <a:t>sensibilizauff@vm.uff.br</a:t>
            </a:r>
            <a:endParaRPr lang="pt-BR" altLang="pt-BR" sz="2000" b="1" dirty="0" smtClean="0"/>
          </a:p>
          <a:p>
            <a:r>
              <a:rPr lang="pt-BR" altLang="pt-BR" sz="2000" b="1" dirty="0" smtClean="0">
                <a:solidFill>
                  <a:schemeClr val="accent1"/>
                </a:solidFill>
                <a:hlinkClick r:id="rId5"/>
              </a:rPr>
              <a:t>sensibilizauff@gmail.</a:t>
            </a:r>
            <a:r>
              <a:rPr lang="pt-BR" altLang="pt-BR" sz="2000" b="1" dirty="0" smtClean="0">
                <a:solidFill>
                  <a:schemeClr val="accent1"/>
                </a:solidFill>
              </a:rPr>
              <a:t>com</a:t>
            </a:r>
          </a:p>
          <a:p>
            <a:pPr eaLnBrk="1" hangingPunct="1"/>
            <a:endParaRPr lang="pt-BR" altLang="pt-BR" sz="2400" b="1" dirty="0"/>
          </a:p>
          <a:p>
            <a:pPr marL="0" indent="0" eaLnBrk="1" hangingPunct="1">
              <a:buNone/>
            </a:pPr>
            <a:r>
              <a:rPr lang="pt-BR" altLang="pt-BR" sz="2400" b="1" dirty="0"/>
              <a:t>(021) 97603-2335</a:t>
            </a:r>
          </a:p>
          <a:p>
            <a:pPr eaLnBrk="1" hangingPunct="1"/>
            <a:endParaRPr lang="pt-BR" altLang="pt-BR" sz="2400" dirty="0"/>
          </a:p>
        </p:txBody>
      </p:sp>
      <p:pic>
        <p:nvPicPr>
          <p:cNvPr id="83972" name="Picture 10" descr="1505146">
            <a:hlinkClick r:id="rId4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989139"/>
            <a:ext cx="4038600" cy="2376487"/>
          </a:xfrm>
        </p:spPr>
      </p:pic>
    </p:spTree>
    <p:extLst>
      <p:ext uri="{BB962C8B-B14F-4D97-AF65-F5344CB8AC3E}">
        <p14:creationId xmlns="" xmlns:p14="http://schemas.microsoft.com/office/powerpoint/2010/main" val="7682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 idx="4294967295"/>
          </p:nvPr>
        </p:nvSpPr>
        <p:spPr>
          <a:xfrm>
            <a:off x="1124751" y="1458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altLang="pt-BR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 Sensibiliza tem um papel fundamental nessa caminhada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>
          <a:xfrm>
            <a:off x="1034594" y="1718929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pt-BR" altLang="pt-BR" sz="2400" dirty="0"/>
          </a:p>
          <a:p>
            <a:pPr>
              <a:lnSpc>
                <a:spcPct val="90000"/>
              </a:lnSpc>
            </a:pPr>
            <a:endParaRPr lang="pt-BR" altLang="pt-BR" sz="2400" dirty="0"/>
          </a:p>
          <a:p>
            <a:pPr>
              <a:lnSpc>
                <a:spcPct val="90000"/>
              </a:lnSpc>
            </a:pPr>
            <a:endParaRPr lang="pt-BR" altLang="pt-BR" sz="2400" dirty="0"/>
          </a:p>
          <a:p>
            <a:pPr>
              <a:lnSpc>
                <a:spcPct val="90000"/>
              </a:lnSpc>
            </a:pPr>
            <a:endParaRPr lang="pt-BR" altLang="pt-BR" sz="2400" dirty="0"/>
          </a:p>
          <a:p>
            <a:pPr>
              <a:lnSpc>
                <a:spcPct val="90000"/>
              </a:lnSpc>
            </a:pPr>
            <a:endParaRPr lang="pt-BR" altLang="pt-BR" sz="2400" dirty="0"/>
          </a:p>
          <a:p>
            <a:pPr>
              <a:lnSpc>
                <a:spcPct val="90000"/>
              </a:lnSpc>
            </a:pPr>
            <a:endParaRPr lang="pt-BR" altLang="pt-BR" sz="2400" dirty="0"/>
          </a:p>
          <a:p>
            <a:pPr>
              <a:lnSpc>
                <a:spcPct val="90000"/>
              </a:lnSpc>
            </a:pPr>
            <a:endParaRPr lang="pt-BR" altLang="pt-BR" sz="2400" dirty="0"/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pt-BR" altLang="pt-BR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altLang="pt-B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partir do NAIS, a UFF obteve grandes avanços na área de inclusão, acessibilidade e cidadania</a:t>
            </a:r>
          </a:p>
          <a:p>
            <a:pPr algn="ctr">
              <a:lnSpc>
                <a:spcPct val="90000"/>
              </a:lnSpc>
            </a:pPr>
            <a:endParaRPr lang="pt-BR" altLang="pt-BR" sz="2600" b="1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2" y="1989138"/>
            <a:ext cx="36306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04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83164"/>
            <a:ext cx="914400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127448" y="2704"/>
            <a:ext cx="77724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endParaRPr lang="pt-BR" sz="4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1992313" y="2663826"/>
            <a:ext cx="5111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 sz="2000" dirty="0"/>
          </a:p>
          <a:p>
            <a:endParaRPr lang="pt-BR" altLang="pt-BR" sz="2000" dirty="0"/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00" y="-8915400"/>
            <a:ext cx="378618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IMG_12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00" y="-8915400"/>
            <a:ext cx="37433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7"/>
          <p:cNvSpPr>
            <a:spLocks noGrp="1" noChangeArrowheads="1"/>
          </p:cNvSpPr>
          <p:nvPr>
            <p:ph type="title"/>
          </p:nvPr>
        </p:nvSpPr>
        <p:spPr>
          <a:xfrm>
            <a:off x="26505" y="-2738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pt-BR" altLang="pt-BR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DIVISÃO </a:t>
            </a:r>
            <a:r>
              <a:rPr lang="pt-BR" altLang="pt-BR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 ACESSIBILIDADE E INCLUSÃO </a:t>
            </a:r>
          </a:p>
        </p:txBody>
      </p:sp>
      <p:graphicFrame>
        <p:nvGraphicFramePr>
          <p:cNvPr id="25609" name="Object 9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1480382115"/>
              </p:ext>
            </p:extLst>
          </p:nvPr>
        </p:nvGraphicFramePr>
        <p:xfrm>
          <a:off x="494817" y="1484784"/>
          <a:ext cx="4038600" cy="2854325"/>
        </p:xfrm>
        <a:graphic>
          <a:graphicData uri="http://schemas.openxmlformats.org/presentationml/2006/ole">
            <p:oleObj spid="_x0000_s1321" name="Acrobat Document" r:id="rId7" imgW="10703880" imgH="7551360" progId="AcroExch.Document.7">
              <p:embed/>
            </p:oleObj>
          </a:graphicData>
        </a:graphic>
      </p:graphicFrame>
      <p:sp>
        <p:nvSpPr>
          <p:cNvPr id="2560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86857" y="1600201"/>
            <a:ext cx="5384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Oficializada em 10/05/2013</a:t>
            </a:r>
          </a:p>
          <a:p>
            <a:pPr>
              <a:lnSpc>
                <a:spcPct val="90000"/>
              </a:lnSpc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Objetivo: fomentar a implantação e consolidação de políticas inclusivas</a:t>
            </a:r>
          </a:p>
          <a:p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Tornar a UFF uma universidade mais  acessível</a:t>
            </a:r>
          </a:p>
        </p:txBody>
      </p:sp>
    </p:spTree>
    <p:extLst>
      <p:ext uri="{BB962C8B-B14F-4D97-AF65-F5344CB8AC3E}">
        <p14:creationId xmlns="" xmlns:p14="http://schemas.microsoft.com/office/powerpoint/2010/main" val="14378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1460224" y="36102"/>
            <a:ext cx="7779048" cy="1143000"/>
          </a:xfrm>
        </p:spPr>
        <p:txBody>
          <a:bodyPr>
            <a:noAutofit/>
          </a:bodyPr>
          <a:lstStyle/>
          <a:p>
            <a:pPr algn="ctr"/>
            <a:r>
              <a:rPr lang="pt-BR" altLang="pt-BR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Cenas excludentes</a:t>
            </a:r>
            <a:r>
              <a:rPr lang="pt-BR" altLang="pt-BR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altLang="pt-BR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altLang="pt-BR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45881" y="1600201"/>
            <a:ext cx="5384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UFF</a:t>
            </a:r>
            <a:r>
              <a:rPr lang="pt-BR" alt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como </a:t>
            </a: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na maioria dos espaços públicos, a acessibilidade ainda não é a ideal</a:t>
            </a:r>
          </a:p>
          <a:p>
            <a:pPr>
              <a:lnSpc>
                <a:spcPct val="90000"/>
              </a:lnSpc>
            </a:pPr>
            <a:endParaRPr lang="pt-BR" alt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Herança de um tempo em que não se pensava nas pessoas com deficiência como usuários de todos os lugares e nem produtores </a:t>
            </a:r>
            <a:r>
              <a:rPr lang="pt-BR" alt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conhecimento científico e cultural. </a:t>
            </a:r>
          </a:p>
          <a:p>
            <a:pPr>
              <a:lnSpc>
                <a:spcPct val="90000"/>
              </a:lnSpc>
            </a:pP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pt-BR" altLang="pt-BR" sz="2000" dirty="0" smtClean="0"/>
          </a:p>
          <a:p>
            <a:pPr>
              <a:lnSpc>
                <a:spcPct val="90000"/>
              </a:lnSpc>
            </a:pPr>
            <a:endParaRPr lang="pt-BR" altLang="pt-BR" sz="2000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07" y="1323974"/>
            <a:ext cx="2840037" cy="230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ampa do cin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8200" y="-13944600"/>
            <a:ext cx="1766887" cy="235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rampa do cin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644900"/>
            <a:ext cx="2227263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9094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07033" y="201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altLang="pt-BR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pt-BR" altLang="pt-BR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situação não muda de um</a:t>
            </a:r>
            <a:br>
              <a:rPr lang="pt-BR" altLang="pt-BR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altLang="pt-BR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dia para outro</a:t>
            </a:r>
            <a:br>
              <a:rPr lang="pt-BR" altLang="pt-BR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t-BR" altLang="pt-BR" sz="4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5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7155" y="2024488"/>
            <a:ext cx="3138487" cy="23907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1222" y="1848436"/>
            <a:ext cx="4038600" cy="26939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2640014" y="4652963"/>
            <a:ext cx="2847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7248525" y="4652963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depois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1874079" y="5276851"/>
            <a:ext cx="64198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Gradualmente nós vamos acertando o caminho </a:t>
            </a:r>
            <a:b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             em direção à inclusão, abrindo espaços para que </a:t>
            </a:r>
            <a:b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       as pessoas com deficiência possam estudar e </a:t>
            </a:r>
            <a:b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trabalhar com dignidade e comodidade</a:t>
            </a:r>
            <a:b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alt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183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Rafa\Desktop\banner_site acessibilidade sensibiliz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14876"/>
            <a:ext cx="9144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7"/>
          <p:cNvSpPr>
            <a:spLocks noGrp="1"/>
          </p:cNvSpPr>
          <p:nvPr>
            <p:ph type="title" idx="4294967295"/>
          </p:nvPr>
        </p:nvSpPr>
        <p:spPr>
          <a:xfrm>
            <a:off x="13654" y="84932"/>
            <a:ext cx="8229600" cy="1727200"/>
          </a:xfrm>
        </p:spPr>
        <p:txBody>
          <a:bodyPr>
            <a:normAutofit/>
          </a:bodyPr>
          <a:lstStyle/>
          <a:p>
            <a:pPr algn="ctr"/>
            <a:r>
              <a:rPr lang="pt-BR" altLang="pt-BR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UFF é legal</a:t>
            </a:r>
          </a:p>
        </p:txBody>
      </p:sp>
      <p:pic>
        <p:nvPicPr>
          <p:cNvPr id="32774" name="Picture 12" descr="obras na veterinári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3350" y="2636839"/>
            <a:ext cx="2914650" cy="2185987"/>
          </a:xfrm>
        </p:spPr>
      </p:pic>
      <p:sp>
        <p:nvSpPr>
          <p:cNvPr id="32773" name="Rectangle 11"/>
          <p:cNvSpPr>
            <a:spLocks noChangeArrowheads="1"/>
          </p:cNvSpPr>
          <p:nvPr/>
        </p:nvSpPr>
        <p:spPr bwMode="auto">
          <a:xfrm>
            <a:off x="301506" y="692696"/>
            <a:ext cx="424815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400" b="1" dirty="0"/>
              <a:t>A questão da eliminação das barreiras arquitetônicas é uma preocupação constante</a:t>
            </a:r>
            <a:r>
              <a:rPr lang="pt-BR" altLang="pt-BR" sz="2400" dirty="0"/>
              <a:t> </a:t>
            </a:r>
          </a:p>
          <a:p>
            <a:endParaRPr lang="pt-BR" altLang="pt-BR" sz="2400" dirty="0"/>
          </a:p>
          <a:p>
            <a:r>
              <a:rPr lang="pt-BR" altLang="pt-BR" sz="2400" b="1" dirty="0"/>
              <a:t>Todos os projetos em andamento atendem as exigências de legislação ambiental, sustentabilidade e acessibilidade, de acordo com as normas da ABNT e do Decreto nº. 5296, de 2 de dezembro de 2004)</a:t>
            </a:r>
          </a:p>
        </p:txBody>
      </p:sp>
      <p:pic>
        <p:nvPicPr>
          <p:cNvPr id="32775" name="Picture 15" descr="eduff-livra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43" y="836712"/>
            <a:ext cx="2404341" cy="198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387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Rectangle 12"/>
          <p:cNvSpPr>
            <a:spLocks noGrp="1" noChangeArrowheads="1"/>
          </p:cNvSpPr>
          <p:nvPr>
            <p:ph type="title"/>
          </p:nvPr>
        </p:nvSpPr>
        <p:spPr>
          <a:xfrm>
            <a:off x="2283161" y="147690"/>
            <a:ext cx="8229600" cy="1285875"/>
          </a:xfrm>
        </p:spPr>
        <p:txBody>
          <a:bodyPr>
            <a:noAutofit/>
          </a:bodyPr>
          <a:lstStyle/>
          <a:p>
            <a:pPr algn="ctr"/>
            <a:r>
              <a:rPr lang="pt-BR" altLang="pt-BR" sz="4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UFF </a:t>
            </a:r>
            <a:r>
              <a:rPr lang="pt-BR" altLang="pt-BR" sz="4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Acessível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27448" y="1124744"/>
            <a:ext cx="8266090" cy="2085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novas edificações são contempladas com piso podotátil, banheiros, salas de aula, auditórios e demais ambientes adaptados, elevadores com botoeira em Braille e comando de voz </a:t>
            </a:r>
          </a:p>
        </p:txBody>
      </p:sp>
      <p:pic>
        <p:nvPicPr>
          <p:cNvPr id="20490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5480" y="3716339"/>
            <a:ext cx="2916237" cy="2187575"/>
          </a:xfrm>
          <a:noFill/>
          <a:ln/>
        </p:spPr>
      </p:pic>
      <p:pic>
        <p:nvPicPr>
          <p:cNvPr id="20488" name="Picture 8" descr="AUDITÓ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93901"/>
            <a:ext cx="2692400" cy="2011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012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8359</TotalTime>
  <Words>1415</Words>
  <Application>Microsoft Office PowerPoint</Application>
  <PresentationFormat>Personalizar</PresentationFormat>
  <Paragraphs>267</Paragraphs>
  <Slides>36</Slides>
  <Notes>26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8" baseType="lpstr">
      <vt:lpstr>Facetado</vt:lpstr>
      <vt:lpstr>Acrobat Document</vt:lpstr>
      <vt:lpstr>Slide 1</vt:lpstr>
      <vt:lpstr>Slide 2</vt:lpstr>
      <vt:lpstr>Slide 3</vt:lpstr>
      <vt:lpstr>O Sensibiliza tem um papel fundamental nessa caminhada</vt:lpstr>
      <vt:lpstr>DIVISÃO DE ACESSIBILIDADE E INCLUSÃO </vt:lpstr>
      <vt:lpstr>             Cenas excludentes </vt:lpstr>
      <vt:lpstr>A situação não muda de um       dia para outro </vt:lpstr>
      <vt:lpstr>A UFF é legal</vt:lpstr>
      <vt:lpstr>UFF Acessível</vt:lpstr>
      <vt:lpstr>Slide 10</vt:lpstr>
      <vt:lpstr>Campus do Gragoatá a caminho da inclusão</vt:lpstr>
      <vt:lpstr>Acessibilidade do Campus da Praia Vermelha</vt:lpstr>
      <vt:lpstr>Acessibilidade e Sustentabilidade</vt:lpstr>
      <vt:lpstr> </vt:lpstr>
      <vt:lpstr>Slide 15</vt:lpstr>
      <vt:lpstr>Censo do Inep </vt:lpstr>
      <vt:lpstr>Slide 17</vt:lpstr>
      <vt:lpstr>Slide 18</vt:lpstr>
      <vt:lpstr>Programa Bolsa de Apoio aos Estudantes com Deficiência </vt:lpstr>
      <vt:lpstr>Bolsas de tutoria  </vt:lpstr>
      <vt:lpstr>Slide 21</vt:lpstr>
      <vt:lpstr> PROJETO BIBLIOTECAS ACESSÍVEIS</vt:lpstr>
      <vt:lpstr>Parceria do SENSIBILIZA com a Superintendência de Documentação  </vt:lpstr>
      <vt:lpstr>Inclusão educacional= nova realidade</vt:lpstr>
      <vt:lpstr> PROJETO BIBLIOTECAS ACESSÍVEIS</vt:lpstr>
      <vt:lpstr>AÇÕES REALIZADAS </vt:lpstr>
      <vt:lpstr>Outras Parcerias</vt:lpstr>
      <vt:lpstr>Slide 28</vt:lpstr>
      <vt:lpstr>Escola de Inclusão</vt:lpstr>
      <vt:lpstr>Curso de Mestrado Profissional em Diversidade e Inclusão </vt:lpstr>
      <vt:lpstr>Slide 31</vt:lpstr>
      <vt:lpstr>Acessibilidade Cultural</vt:lpstr>
      <vt:lpstr>Universidade de qualidade</vt:lpstr>
      <vt:lpstr>Desafio</vt:lpstr>
      <vt:lpstr>“Nada sobre nós, sem nós”</vt:lpstr>
      <vt:lpstr>Obrigada a todos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GHCOSTA</cp:lastModifiedBy>
  <cp:revision>268</cp:revision>
  <dcterms:created xsi:type="dcterms:W3CDTF">2014-07-30T16:06:56Z</dcterms:created>
  <dcterms:modified xsi:type="dcterms:W3CDTF">2015-10-27T16:14:37Z</dcterms:modified>
</cp:coreProperties>
</file>