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80" r:id="rId18"/>
    <p:sldId id="275" r:id="rId19"/>
    <p:sldId id="276" r:id="rId20"/>
    <p:sldId id="277" r:id="rId21"/>
    <p:sldId id="261" r:id="rId22"/>
    <p:sldId id="278" r:id="rId23"/>
    <p:sldId id="279" r:id="rId24"/>
    <p:sldId id="28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AC29F-4AC2-4069-B58B-45932D986A17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908E0-E7E1-4A01-8BCA-01C0E1CC861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908E0-E7E1-4A01-8BCA-01C0E1CC861B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BC06-1CF8-4C9A-9920-99188F139608}" type="datetimeFigureOut">
              <a:rPr lang="pt-BR" smtClean="0"/>
              <a:pPr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04AB-430F-40AC-AE8C-8177EFB580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crição: cepes 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3"/>
            <a:ext cx="4392488" cy="9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220072" y="55172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Sylfaen" pitchFamily="18" charset="0"/>
              </a:rPr>
              <a:t>Perfil do Graduando UFU</a:t>
            </a:r>
            <a:endParaRPr lang="pt-BR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Moradia</a:t>
            </a: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29. Situação da moradia "O Lugar onde você mora": </a:t>
            </a:r>
          </a:p>
          <a:p>
            <a:pPr lvl="0">
              <a:buNone/>
            </a:pPr>
            <a:r>
              <a:rPr lang="pt-BR" sz="1400" dirty="0" smtClean="0"/>
              <a:t>Própria e quitada	Própria em financiamento	Cedida / Emprestada</a:t>
            </a:r>
          </a:p>
          <a:p>
            <a:pPr lvl="0">
              <a:buNone/>
            </a:pPr>
            <a:r>
              <a:rPr lang="pt-BR" sz="1400" dirty="0" smtClean="0"/>
              <a:t>Alugada		Pública / Gratuita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30. Qual o principal meio de transporte que você utiliza para chegar à Universidade?</a:t>
            </a:r>
          </a:p>
          <a:p>
            <a:pPr lvl="0">
              <a:buNone/>
            </a:pPr>
            <a:r>
              <a:rPr lang="pt-BR" sz="1400" dirty="0" smtClean="0"/>
              <a:t>A pé		Bicicleta	      Transporte próprio (carro, moto, etc.)	Carona</a:t>
            </a:r>
          </a:p>
          <a:p>
            <a:pPr lvl="0">
              <a:buNone/>
            </a:pPr>
            <a:r>
              <a:rPr lang="pt-BR" sz="1400" dirty="0" smtClean="0"/>
              <a:t>Transporte coletivo (metrô, ônibus, van, embarcação, trem, etc.)</a:t>
            </a:r>
          </a:p>
          <a:p>
            <a:pPr lvl="0">
              <a:buNone/>
            </a:pPr>
            <a:r>
              <a:rPr lang="pt-BR" sz="1400" dirty="0" smtClean="0"/>
              <a:t>Transporte fretado (associação, prefeitura, etc.)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31. Considerando o meio de transporte que você mais utiliza, quanto tempo você gasta para chegar à universidade?</a:t>
            </a:r>
          </a:p>
          <a:p>
            <a:pPr>
              <a:buNone/>
            </a:pPr>
            <a:r>
              <a:rPr lang="pt-BR" sz="1400" dirty="0" smtClean="0"/>
              <a:t>_____horas______ minutos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32. Qual a distância entre sua moradia atual e sua Universidade?</a:t>
            </a:r>
          </a:p>
          <a:p>
            <a:pPr lvl="0">
              <a:buNone/>
            </a:pPr>
            <a:r>
              <a:rPr lang="pt-BR" sz="1400" dirty="0" smtClean="0"/>
              <a:t>Até 1 Km;	     Mais de 1 a 5 Km;	 Mais de 5 a 10 Km; 	Mais de 10 a 50 Km             Mais de 50 a 100 Km</a:t>
            </a:r>
          </a:p>
          <a:p>
            <a:pPr lvl="0">
              <a:buNone/>
            </a:pPr>
            <a:r>
              <a:rPr lang="pt-BR" sz="1400" dirty="0" smtClean="0"/>
              <a:t>Mais de 100 Km</a:t>
            </a:r>
          </a:p>
          <a:p>
            <a:pPr lvl="0"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Trabalho e Renda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33. Você trabalha?</a:t>
            </a:r>
          </a:p>
          <a:p>
            <a:pPr lvl="0">
              <a:buNone/>
            </a:pPr>
            <a:r>
              <a:rPr lang="pt-BR" sz="1400" dirty="0" smtClean="0"/>
              <a:t>Sim, tenho um trabalho remunerado;</a:t>
            </a:r>
          </a:p>
          <a:p>
            <a:pPr lvl="0">
              <a:buNone/>
            </a:pPr>
            <a:r>
              <a:rPr lang="pt-BR" sz="1400" dirty="0" smtClean="0"/>
              <a:t>Sim, tenho um trabalho não remunerado;</a:t>
            </a:r>
          </a:p>
          <a:p>
            <a:pPr lvl="0">
              <a:buNone/>
            </a:pPr>
            <a:r>
              <a:rPr lang="pt-BR" sz="1400" dirty="0" smtClean="0"/>
              <a:t>Não trabalho e NÃO ESTOU à procura de trabalho;</a:t>
            </a:r>
          </a:p>
          <a:p>
            <a:pPr lvl="0">
              <a:buNone/>
            </a:pPr>
            <a:r>
              <a:rPr lang="pt-BR" sz="1400" dirty="0" smtClean="0"/>
              <a:t>Não trabalho e ESTOU à procura de trabalho;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34. Qual o tipo de vínculo que você tem nesse trabalho?</a:t>
            </a:r>
          </a:p>
          <a:p>
            <a:pPr lvl="0">
              <a:buNone/>
            </a:pPr>
            <a:r>
              <a:rPr lang="pt-BR" sz="1400" dirty="0" smtClean="0"/>
              <a:t>Não trabalho;</a:t>
            </a:r>
          </a:p>
          <a:p>
            <a:pPr lvl="0">
              <a:buNone/>
            </a:pPr>
            <a:r>
              <a:rPr lang="pt-BR" sz="1400" dirty="0" smtClean="0"/>
              <a:t>Trabalho com carteira assinada;</a:t>
            </a:r>
          </a:p>
          <a:p>
            <a:pPr>
              <a:buNone/>
            </a:pPr>
            <a:r>
              <a:rPr lang="pt-BR" sz="1400" dirty="0" smtClean="0"/>
              <a:t>Trabalho sem carteira assinada;</a:t>
            </a:r>
          </a:p>
          <a:p>
            <a:pPr>
              <a:buNone/>
            </a:pPr>
            <a:r>
              <a:rPr lang="pt-BR" sz="1400" dirty="0" smtClean="0"/>
              <a:t>Trabalho sem carteira assinada ou contrato, ajudando familiares;</a:t>
            </a:r>
          </a:p>
          <a:p>
            <a:pPr>
              <a:buNone/>
            </a:pPr>
            <a:r>
              <a:rPr lang="pt-BR" sz="1400" dirty="0" smtClean="0"/>
              <a:t>Trabalho com contrato temporário em uma empresa, organização social ou órgão estatal;</a:t>
            </a:r>
          </a:p>
          <a:p>
            <a:pPr>
              <a:buNone/>
            </a:pPr>
            <a:r>
              <a:rPr lang="pt-BR" sz="1400" dirty="0" smtClean="0"/>
              <a:t>Sou funcionário público;</a:t>
            </a:r>
          </a:p>
          <a:p>
            <a:pPr lvl="0">
              <a:buNone/>
            </a:pPr>
            <a:r>
              <a:rPr lang="pt-BR" sz="1400" dirty="0" smtClean="0"/>
              <a:t>Outro.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35. Qual a sua renda mensal neste trabalho?	     Não trabalho;	    (R$_ _ _ _ _,00)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Trabalho e Renda</a:t>
            </a: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36. Qual a sua jornada de trabalho semanal habitual neste trabalho que você tem fora da universidade?</a:t>
            </a:r>
          </a:p>
          <a:p>
            <a:pPr lvl="0">
              <a:buNone/>
            </a:pPr>
            <a:r>
              <a:rPr lang="pt-BR" sz="1400" dirty="0" smtClean="0"/>
              <a:t>Não trabalho;	Menos de 15 horas 	De 15 a 20 horas;	Mais de 20 a 25 horas;</a:t>
            </a:r>
          </a:p>
          <a:p>
            <a:pPr lvl="0">
              <a:buNone/>
            </a:pPr>
            <a:r>
              <a:rPr lang="pt-BR" sz="1400" dirty="0" smtClean="0"/>
              <a:t>Mais de 25 a 30 horas;	Mais de 30 a 40 horas;	           Mais de 40 a 44 horas;	Mais de 44 horas.</a:t>
            </a:r>
          </a:p>
          <a:p>
            <a:pPr algn="r">
              <a:buNone/>
            </a:pPr>
            <a:endParaRPr lang="pt-BR" sz="1400" b="1" u="sng" dirty="0" smtClean="0"/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dirty="0" smtClean="0"/>
              <a:t> </a:t>
            </a:r>
            <a:r>
              <a:rPr lang="pt-BR" sz="1400" b="1" u="sng" dirty="0" smtClean="0"/>
              <a:t>Família</a:t>
            </a:r>
            <a:endParaRPr lang="pt-BR" sz="1400" dirty="0" smtClean="0"/>
          </a:p>
          <a:p>
            <a:pPr>
              <a:buAutoNum type="arabicPeriod" startAt="37"/>
            </a:pPr>
            <a:r>
              <a:rPr lang="pt-BR" sz="1400" dirty="0" smtClean="0"/>
              <a:t>Qual a escolaridade da mãe ou pessoa que o (a) criou como mãe: {Ingressante e Veterano}</a:t>
            </a:r>
          </a:p>
          <a:p>
            <a:pPr>
              <a:buNone/>
            </a:pPr>
            <a:r>
              <a:rPr lang="pt-BR" sz="1400" dirty="0" smtClean="0"/>
              <a:t>Não teve mãe ou pessoa que exerceu tal papel na criação;</a:t>
            </a:r>
          </a:p>
          <a:p>
            <a:pPr>
              <a:buNone/>
            </a:pPr>
            <a:r>
              <a:rPr lang="pt-BR" sz="1400" dirty="0" smtClean="0"/>
              <a:t>Sem instrução, não alfabetizada;</a:t>
            </a:r>
          </a:p>
          <a:p>
            <a:pPr>
              <a:buNone/>
            </a:pPr>
            <a:r>
              <a:rPr lang="pt-BR" sz="1400" dirty="0" smtClean="0"/>
              <a:t>Sem instrução, mas sabe ler e escrever;</a:t>
            </a:r>
          </a:p>
          <a:p>
            <a:pPr>
              <a:buNone/>
            </a:pPr>
            <a:r>
              <a:rPr lang="pt-BR" sz="1400" dirty="0" smtClean="0"/>
              <a:t>Ensino fundamental 1 (1ª a 4ª série) – INCOMPLETO;</a:t>
            </a:r>
          </a:p>
          <a:p>
            <a:pPr>
              <a:buNone/>
            </a:pPr>
            <a:r>
              <a:rPr lang="pt-BR" sz="1400" dirty="0" smtClean="0"/>
              <a:t>Ensino fundamental 1 (1ª a 4ª série) – COMPLETO;</a:t>
            </a:r>
          </a:p>
          <a:p>
            <a:pPr>
              <a:buNone/>
            </a:pPr>
            <a:r>
              <a:rPr lang="pt-BR" sz="1400" dirty="0" smtClean="0"/>
              <a:t>Ensino fundamental 2 (5ª a 8ª série) – INCOMPLETO</a:t>
            </a:r>
          </a:p>
          <a:p>
            <a:pPr>
              <a:buNone/>
            </a:pPr>
            <a:r>
              <a:rPr lang="pt-BR" sz="1400" dirty="0" smtClean="0"/>
              <a:t>Ensino fundamental 2 (5ª a 8ª série) – COMPLETO</a:t>
            </a:r>
          </a:p>
          <a:p>
            <a:pPr>
              <a:buNone/>
            </a:pPr>
            <a:r>
              <a:rPr lang="pt-BR" sz="1400" dirty="0" smtClean="0"/>
              <a:t>Ensino Médio (antigo 2º grau) – INCOMPLETO</a:t>
            </a:r>
          </a:p>
          <a:p>
            <a:pPr>
              <a:buNone/>
            </a:pPr>
            <a:r>
              <a:rPr lang="pt-BR" sz="1400" dirty="0" smtClean="0"/>
              <a:t>Ensino Médio (antigo 2º grau) – COMPLETO</a:t>
            </a:r>
          </a:p>
          <a:p>
            <a:pPr>
              <a:buNone/>
            </a:pPr>
            <a:r>
              <a:rPr lang="pt-BR" sz="1400" dirty="0" smtClean="0"/>
              <a:t>Ensino Superior – INCOMPLETO </a:t>
            </a:r>
          </a:p>
          <a:p>
            <a:pPr>
              <a:buNone/>
            </a:pPr>
            <a:r>
              <a:rPr lang="pt-BR" sz="1400" dirty="0" smtClean="0"/>
              <a:t>Ensino Superior – COMPLETO</a:t>
            </a:r>
          </a:p>
          <a:p>
            <a:pPr>
              <a:buNone/>
            </a:pPr>
            <a:r>
              <a:rPr lang="pt-BR" sz="1400" dirty="0" smtClean="0"/>
              <a:t>Especialização, Mestrado ou Doutorado</a:t>
            </a:r>
          </a:p>
          <a:p>
            <a:pPr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Família</a:t>
            </a:r>
            <a:endParaRPr lang="pt-BR" sz="1400" dirty="0" smtClean="0"/>
          </a:p>
          <a:p>
            <a:pPr>
              <a:buAutoNum type="arabicPeriod" startAt="38"/>
            </a:pPr>
            <a:r>
              <a:rPr lang="pt-BR" sz="1400" dirty="0" smtClean="0"/>
              <a:t>Qual a escolaridade do pai ou pessoa que o (a) criou como pai: {Ingressante e Veterano}</a:t>
            </a:r>
          </a:p>
          <a:p>
            <a:pPr>
              <a:buNone/>
            </a:pPr>
            <a:r>
              <a:rPr lang="pt-BR" sz="1400" dirty="0" smtClean="0"/>
              <a:t>Não teve pai ou pessoa que exerceu tal papel na criação;</a:t>
            </a:r>
          </a:p>
          <a:p>
            <a:pPr>
              <a:buNone/>
            </a:pPr>
            <a:r>
              <a:rPr lang="pt-BR" sz="1400" dirty="0" smtClean="0"/>
              <a:t>Sem instrução, não alfabetizada;</a:t>
            </a:r>
          </a:p>
          <a:p>
            <a:pPr>
              <a:buNone/>
            </a:pPr>
            <a:r>
              <a:rPr lang="pt-BR" sz="1400" dirty="0" smtClean="0"/>
              <a:t>Sem instrução, mas sabe ler e escrever;</a:t>
            </a:r>
          </a:p>
          <a:p>
            <a:pPr>
              <a:buNone/>
            </a:pPr>
            <a:r>
              <a:rPr lang="pt-BR" sz="1400" dirty="0" smtClean="0"/>
              <a:t>Ensino fundamental 1 (1ª a 4ª série) – INCOMPLETO;</a:t>
            </a:r>
          </a:p>
          <a:p>
            <a:pPr>
              <a:buNone/>
            </a:pPr>
            <a:r>
              <a:rPr lang="pt-BR" sz="1400" dirty="0" smtClean="0"/>
              <a:t>Ensino fundamental 1 (1ª a 4ª série) – COMPLETO;</a:t>
            </a:r>
          </a:p>
          <a:p>
            <a:pPr>
              <a:buNone/>
            </a:pPr>
            <a:r>
              <a:rPr lang="pt-BR" sz="1400" dirty="0" smtClean="0"/>
              <a:t>Ensino fundamental 2 (5ª a 8ª série) – INCOMPLETO</a:t>
            </a:r>
          </a:p>
          <a:p>
            <a:pPr>
              <a:buNone/>
            </a:pPr>
            <a:r>
              <a:rPr lang="pt-BR" sz="1400" dirty="0" smtClean="0"/>
              <a:t>Ensino fundamental 2 (5ª a 8ª série) – COMPLETO</a:t>
            </a:r>
          </a:p>
          <a:p>
            <a:pPr>
              <a:buNone/>
            </a:pPr>
            <a:r>
              <a:rPr lang="pt-BR" sz="1400" dirty="0" smtClean="0"/>
              <a:t>Ensino Médio (antigo 2º grau) – INCOMPLETO</a:t>
            </a:r>
          </a:p>
          <a:p>
            <a:pPr>
              <a:buNone/>
            </a:pPr>
            <a:r>
              <a:rPr lang="pt-BR" sz="1400" dirty="0" smtClean="0"/>
              <a:t>Ensino Médio (antigo 2º grau) – COMPLETO</a:t>
            </a:r>
          </a:p>
          <a:p>
            <a:pPr>
              <a:buNone/>
            </a:pPr>
            <a:r>
              <a:rPr lang="pt-BR" sz="1400" dirty="0" smtClean="0"/>
              <a:t>Ensino Superior – INCOMPLETO </a:t>
            </a:r>
          </a:p>
          <a:p>
            <a:pPr>
              <a:buNone/>
            </a:pPr>
            <a:r>
              <a:rPr lang="pt-BR" sz="1400" dirty="0" smtClean="0"/>
              <a:t>Ensino Superior – COMPLETO</a:t>
            </a:r>
          </a:p>
          <a:p>
            <a:pPr>
              <a:buNone/>
            </a:pPr>
            <a:r>
              <a:rPr lang="pt-BR" sz="1400" dirty="0" smtClean="0"/>
              <a:t>Especialização, Mestrado ou Doutorado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Família</a:t>
            </a:r>
            <a:endParaRPr lang="pt-BR" sz="1400" dirty="0" smtClean="0"/>
          </a:p>
          <a:p>
            <a:pPr lvl="0">
              <a:buNone/>
            </a:pPr>
            <a:endParaRPr lang="pt-BR" sz="1400" dirty="0" smtClean="0"/>
          </a:p>
          <a:p>
            <a:pPr lvl="0">
              <a:buAutoNum type="arabicPeriod" startAt="39"/>
            </a:pPr>
            <a:r>
              <a:rPr lang="pt-BR" sz="1400" dirty="0" smtClean="0"/>
              <a:t>Renda mensal bruta do seu grupo familiar (soma dos rendimentos referentes a salários, aluguéis, pensões, dividendos etc.): {Ingressante e Veterano}</a:t>
            </a:r>
          </a:p>
          <a:p>
            <a:pPr lvl="0">
              <a:buNone/>
            </a:pPr>
            <a:r>
              <a:rPr lang="pt-BR" sz="1400" dirty="0" smtClean="0"/>
              <a:t>Até meio salário mínimo (até R$ 362)</a:t>
            </a:r>
          </a:p>
          <a:p>
            <a:pPr>
              <a:buNone/>
            </a:pPr>
            <a:r>
              <a:rPr lang="pt-BR" sz="1400" dirty="0" smtClean="0"/>
              <a:t>Mais de ½ a 1 salário mínimo (até R$ 724)</a:t>
            </a:r>
          </a:p>
          <a:p>
            <a:pPr>
              <a:buNone/>
            </a:pPr>
            <a:r>
              <a:rPr lang="pt-BR" sz="1400" dirty="0" smtClean="0"/>
              <a:t>Mais de 1 a 2 salários mínimos (até R$ 1.448)</a:t>
            </a:r>
          </a:p>
          <a:p>
            <a:pPr>
              <a:buNone/>
            </a:pPr>
            <a:r>
              <a:rPr lang="pt-BR" sz="1400" dirty="0" smtClean="0"/>
              <a:t>Mais de 2 a 3 salários mínimos (até R$ 2.172)</a:t>
            </a:r>
          </a:p>
          <a:p>
            <a:pPr>
              <a:buNone/>
            </a:pPr>
            <a:r>
              <a:rPr lang="pt-BR" sz="1400" dirty="0" smtClean="0"/>
              <a:t>Mais de 3 a 4 salários mínimos (até R$ 2.896)</a:t>
            </a:r>
          </a:p>
          <a:p>
            <a:pPr>
              <a:buNone/>
            </a:pPr>
            <a:r>
              <a:rPr lang="pt-BR" sz="1400" dirty="0" smtClean="0"/>
              <a:t>Mais de 4 a 5 salários mínimos (até R$ 3.620)</a:t>
            </a:r>
          </a:p>
          <a:p>
            <a:pPr>
              <a:buNone/>
            </a:pPr>
            <a:r>
              <a:rPr lang="pt-BR" sz="1400" dirty="0" smtClean="0"/>
              <a:t>Mais de 5 a 6 salários mínimos (até R$ 4.344)</a:t>
            </a:r>
          </a:p>
          <a:p>
            <a:pPr>
              <a:buNone/>
            </a:pPr>
            <a:r>
              <a:rPr lang="pt-BR" sz="1400" dirty="0" smtClean="0"/>
              <a:t>Mais de 6 a 7 salários mínimos (até R$ 5.068)</a:t>
            </a:r>
          </a:p>
          <a:p>
            <a:pPr>
              <a:buNone/>
            </a:pPr>
            <a:r>
              <a:rPr lang="pt-BR" sz="1400" dirty="0" smtClean="0"/>
              <a:t>Mais de 7 a 8 salários mínimos (até R$ 5.792)</a:t>
            </a:r>
          </a:p>
          <a:p>
            <a:pPr>
              <a:buNone/>
            </a:pPr>
            <a:r>
              <a:rPr lang="pt-BR" sz="1400" dirty="0" smtClean="0"/>
              <a:t>Mais de 8 a 9 salários mínimos (até R$ 6.516)</a:t>
            </a:r>
          </a:p>
          <a:p>
            <a:pPr>
              <a:buNone/>
            </a:pPr>
            <a:r>
              <a:rPr lang="pt-BR" sz="1400" dirty="0" smtClean="0"/>
              <a:t>Mais de 9 a 10 salários mínimos (até R$ 7.240)</a:t>
            </a:r>
          </a:p>
          <a:p>
            <a:pPr>
              <a:buNone/>
            </a:pPr>
            <a:r>
              <a:rPr lang="pt-BR" sz="1400" dirty="0" smtClean="0"/>
              <a:t>Acima de 10 salários mínimos (mais de R$ 7.240)</a:t>
            </a:r>
          </a:p>
          <a:p>
            <a:pPr>
              <a:buNone/>
            </a:pPr>
            <a:r>
              <a:rPr lang="pt-BR" sz="1400" dirty="0" smtClean="0"/>
              <a:t>Não tem renda</a:t>
            </a:r>
          </a:p>
          <a:p>
            <a:pPr lvl="0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Família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40. Pessoas, incluindo você, que vivem da renda mensal do seu grupo familiar:</a:t>
            </a:r>
          </a:p>
          <a:p>
            <a:pPr lvl="0">
              <a:buNone/>
            </a:pPr>
            <a:r>
              <a:rPr lang="pt-BR" sz="1400" dirty="0" smtClean="0"/>
              <a:t>Uma;        Duas;          Três;            Quatro;             Cinco;            Seis;              Sete;          Oito;          Nove ou mais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41. Pessoa que mais contribui na renda do seu grupo familiar:</a:t>
            </a:r>
          </a:p>
          <a:p>
            <a:pPr lvl="0">
              <a:buNone/>
            </a:pPr>
            <a:r>
              <a:rPr lang="pt-BR" sz="1400" dirty="0" smtClean="0"/>
              <a:t>Eu mesmo;           Cônjuge;            Pai/Padrasto;           Mãe/Madrasta;            Irmão/Irmã             Filho/Filha</a:t>
            </a:r>
          </a:p>
          <a:p>
            <a:pPr lvl="0">
              <a:buNone/>
            </a:pPr>
            <a:r>
              <a:rPr lang="pt-BR" sz="1400" dirty="0" smtClean="0"/>
              <a:t>Avô/Avó;       Outra pessoa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>
              <a:buNone/>
            </a:pPr>
            <a:r>
              <a:rPr lang="pt-BR" sz="1400" dirty="0" smtClean="0"/>
              <a:t>42.	Na casa de sua família tem: {Ingressante e Veterano}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42.1. Lavadora de roupa:	             Sim;	           Não.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Videocassete e/ou DVD; Geladeira; Freezer (aparelho independente ou parte da geladeira duplex); Computador; Acesso a Internet; </a:t>
            </a:r>
            <a:r>
              <a:rPr lang="pt-BR" sz="1400" b="1" dirty="0" smtClean="0"/>
              <a:t>Carro; TV em cores; Rádio; Banheiro; Empregada mensalista (ou diarista);</a:t>
            </a:r>
          </a:p>
          <a:p>
            <a:pPr>
              <a:buNone/>
            </a:pPr>
            <a:r>
              <a:rPr lang="pt-BR" sz="1400" b="1" dirty="0" smtClean="0"/>
              <a:t>[Inclui quantidades para os em negrito]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Família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43. Você tem filhos?</a:t>
            </a:r>
          </a:p>
          <a:p>
            <a:pPr lvl="0">
              <a:buNone/>
            </a:pPr>
            <a:r>
              <a:rPr lang="pt-BR" sz="1400" dirty="0" smtClean="0"/>
              <a:t>Não tenho;         1 filho;            2 filhos;          3 filhos;           4 ou mais.   </a:t>
            </a:r>
          </a:p>
          <a:p>
            <a:pPr lvl="0"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44. Em seu período de aula, onde (ou com quem) ficam seus filhos de 0 a 5 anos?</a:t>
            </a:r>
          </a:p>
          <a:p>
            <a:pPr lvl="0">
              <a:buNone/>
            </a:pPr>
            <a:r>
              <a:rPr lang="pt-BR" sz="1400" dirty="0" smtClean="0"/>
              <a:t>Não tenho filhos 	Não tenho filhos de 0 a 5 anos.           Instituição pública               Instituição privada</a:t>
            </a:r>
          </a:p>
          <a:p>
            <a:pPr lvl="0">
              <a:buNone/>
            </a:pPr>
            <a:r>
              <a:rPr lang="pt-BR" sz="1400" dirty="0" smtClean="0"/>
              <a:t>Familiares	    Babá / empregada doméstica              Traz para a universidade                Sozinho</a:t>
            </a:r>
          </a:p>
          <a:p>
            <a:pPr>
              <a:buNone/>
            </a:pPr>
            <a:endParaRPr lang="pt-BR" sz="1400" dirty="0" smtClean="0"/>
          </a:p>
          <a:p>
            <a:pPr algn="r">
              <a:buNone/>
            </a:pPr>
            <a:r>
              <a:rPr lang="pt-BR" sz="1400" dirty="0" smtClean="0"/>
              <a:t> </a:t>
            </a:r>
            <a:r>
              <a:rPr lang="pt-BR" sz="1400" b="1" u="sng" dirty="0" smtClean="0"/>
              <a:t>Saúde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45. Quantas refeições você faz por dia (inclui café da manhã, almoço, jantar e lanches) ?</a:t>
            </a:r>
          </a:p>
          <a:p>
            <a:pPr lvl="0">
              <a:buNone/>
            </a:pPr>
            <a:r>
              <a:rPr lang="pt-BR" sz="1400" dirty="0" smtClean="0"/>
              <a:t>1           2           3         4            5           6 ou mais;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46. Com relação ao preparo das 3 principais refeições, geralmente você:</a:t>
            </a:r>
          </a:p>
          <a:p>
            <a:pPr lvl="0">
              <a:buNone/>
            </a:pPr>
            <a:r>
              <a:rPr lang="pt-BR" sz="1400" dirty="0" smtClean="0"/>
              <a:t>Faço minha comida em casa;	</a:t>
            </a:r>
            <a:r>
              <a:rPr lang="pt-BR" sz="1400" dirty="0" smtClean="0"/>
              <a:t>             Compro </a:t>
            </a:r>
            <a:r>
              <a:rPr lang="pt-BR" sz="1400" dirty="0" smtClean="0"/>
              <a:t>fora de casa;</a:t>
            </a:r>
          </a:p>
          <a:p>
            <a:pPr lvl="0">
              <a:buNone/>
            </a:pPr>
            <a:r>
              <a:rPr lang="pt-BR" sz="1400" dirty="0" smtClean="0"/>
              <a:t>Alimenta-se no Restaurante Universitário, fazendo uma refeição por dia;</a:t>
            </a:r>
          </a:p>
          <a:p>
            <a:pPr>
              <a:buNone/>
            </a:pPr>
            <a:r>
              <a:rPr lang="pt-BR" sz="1400" dirty="0" smtClean="0"/>
              <a:t>Alimenta-se no Restaurante Universitário, fazendo duas refeições por dia;</a:t>
            </a:r>
          </a:p>
          <a:p>
            <a:pPr>
              <a:buNone/>
            </a:pPr>
            <a:r>
              <a:rPr lang="pt-BR" sz="1400" dirty="0" smtClean="0"/>
              <a:t>Alimenta-se no Restaurante Universitário, fazendo as três refeições por dia;</a:t>
            </a:r>
          </a:p>
          <a:p>
            <a:pPr lvl="0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Saúde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47. Com que frequência você pratica atividade física?</a:t>
            </a:r>
          </a:p>
          <a:p>
            <a:pPr lvl="0">
              <a:buNone/>
            </a:pPr>
            <a:r>
              <a:rPr lang="pt-BR" sz="1400" dirty="0" smtClean="0"/>
              <a:t>Não pratico atividade física;	Diariamente;	Pelo menos três vezes por semana;</a:t>
            </a:r>
          </a:p>
          <a:p>
            <a:pPr lvl="0">
              <a:buNone/>
            </a:pPr>
            <a:r>
              <a:rPr lang="pt-BR" sz="1400" dirty="0" smtClean="0"/>
              <a:t>Uma vez por semana;	Ocasionalmente.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48. A universidade provê as condições para a realização de alguma das suas atividades físicas?</a:t>
            </a:r>
          </a:p>
          <a:p>
            <a:pPr lvl="0">
              <a:buNone/>
            </a:pPr>
            <a:r>
              <a:rPr lang="pt-BR" sz="1400" dirty="0" smtClean="0"/>
              <a:t>Não se aplica;</a:t>
            </a:r>
          </a:p>
          <a:p>
            <a:pPr lvl="0">
              <a:buNone/>
            </a:pPr>
            <a:r>
              <a:rPr lang="pt-BR" sz="1400" dirty="0" smtClean="0"/>
              <a:t>Não, pois a universidade não oferece boas condições;</a:t>
            </a:r>
          </a:p>
          <a:p>
            <a:pPr lvl="0">
              <a:buNone/>
            </a:pPr>
            <a:r>
              <a:rPr lang="pt-BR" sz="1400" dirty="0" smtClean="0"/>
              <a:t>Não, por escolha própria;</a:t>
            </a:r>
          </a:p>
          <a:p>
            <a:pPr lvl="0">
              <a:buNone/>
            </a:pPr>
            <a:r>
              <a:rPr lang="pt-BR" sz="1400" dirty="0" smtClean="0"/>
              <a:t>Sim, pois a universidade oferece boas condições;</a:t>
            </a:r>
          </a:p>
          <a:p>
            <a:pPr lvl="0">
              <a:buNone/>
            </a:pPr>
            <a:r>
              <a:rPr lang="pt-BR" sz="1400" dirty="0" smtClean="0"/>
              <a:t>Sim, porém a universidade não oferece boas condições.</a:t>
            </a:r>
          </a:p>
          <a:p>
            <a:pPr lvl="0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Saúde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49. Quando você precisa de atendimento médico você procura, preferencialmente:</a:t>
            </a:r>
          </a:p>
          <a:p>
            <a:pPr lvl="0">
              <a:buNone/>
            </a:pPr>
            <a:r>
              <a:rPr lang="pt-BR" sz="1400" dirty="0" smtClean="0"/>
              <a:t>Nenhum;</a:t>
            </a:r>
          </a:p>
          <a:p>
            <a:pPr lvl="0">
              <a:buNone/>
            </a:pPr>
            <a:r>
              <a:rPr lang="pt-BR" sz="1400" dirty="0" smtClean="0"/>
              <a:t>Rede Pública;</a:t>
            </a:r>
          </a:p>
          <a:p>
            <a:pPr lvl="0">
              <a:buNone/>
            </a:pPr>
            <a:r>
              <a:rPr lang="pt-BR" sz="1400" dirty="0" smtClean="0"/>
              <a:t>Rede Particular (sem plano de saúde);</a:t>
            </a:r>
          </a:p>
          <a:p>
            <a:pPr lvl="0">
              <a:buNone/>
            </a:pPr>
            <a:r>
              <a:rPr lang="pt-BR" sz="1400" dirty="0" smtClean="0"/>
              <a:t>Rede Particular (com plano de saúde);</a:t>
            </a:r>
          </a:p>
          <a:p>
            <a:pPr lvl="0">
              <a:buNone/>
            </a:pPr>
            <a:r>
              <a:rPr lang="pt-BR" sz="1400" dirty="0" smtClean="0"/>
              <a:t>Ajuda informal de amigos ou familiares.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50. Sua procura por serviço médico ocorre:</a:t>
            </a:r>
          </a:p>
          <a:p>
            <a:pPr lvl="0">
              <a:buNone/>
            </a:pPr>
            <a:r>
              <a:rPr lang="pt-BR" sz="1400" dirty="0" smtClean="0"/>
              <a:t>Periodicamente (para exames de rotina);</a:t>
            </a:r>
          </a:p>
          <a:p>
            <a:pPr lvl="0">
              <a:buNone/>
            </a:pPr>
            <a:r>
              <a:rPr lang="pt-BR" sz="1400" dirty="0" smtClean="0"/>
              <a:t>Periodicamente (para tratamento de saúde específico);</a:t>
            </a:r>
          </a:p>
          <a:p>
            <a:pPr lvl="0">
              <a:buNone/>
            </a:pPr>
            <a:r>
              <a:rPr lang="pt-BR" sz="1400" dirty="0" smtClean="0"/>
              <a:t>Raramente (em casos de extrema necessidade);</a:t>
            </a:r>
          </a:p>
          <a:p>
            <a:pPr lvl="0">
              <a:buNone/>
            </a:pPr>
            <a:r>
              <a:rPr lang="pt-BR" sz="1400" dirty="0" smtClean="0"/>
              <a:t>Nunca.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51. Com relação a seus cuidados dentários, você:</a:t>
            </a:r>
          </a:p>
          <a:p>
            <a:pPr lvl="0">
              <a:buNone/>
            </a:pPr>
            <a:r>
              <a:rPr lang="pt-BR" sz="1400" dirty="0" smtClean="0"/>
              <a:t>Independente de problemas, consulta o dentista periodicamente;</a:t>
            </a:r>
          </a:p>
          <a:p>
            <a:pPr lvl="0">
              <a:buNone/>
            </a:pPr>
            <a:r>
              <a:rPr lang="pt-BR" sz="1400" dirty="0" smtClean="0"/>
              <a:t>Vai ao dentista frequentemente para tratamento especializado;</a:t>
            </a:r>
          </a:p>
          <a:p>
            <a:pPr lvl="0">
              <a:buNone/>
            </a:pPr>
            <a:r>
              <a:rPr lang="pt-BR" sz="1400" dirty="0" smtClean="0"/>
              <a:t>Vai ao dentista raramente ou em caso de extrema necessidade;</a:t>
            </a:r>
          </a:p>
          <a:p>
            <a:pPr lvl="0">
              <a:buNone/>
            </a:pPr>
            <a:r>
              <a:rPr lang="pt-BR" sz="1400" dirty="0" smtClean="0"/>
              <a:t>Nunca vou ao dentista.</a:t>
            </a:r>
          </a:p>
          <a:p>
            <a:pPr lvl="0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Estratégia local: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Aplicação de um questionário online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Preenchimento não obrigatório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Pesquisa Amostral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Espaço amostral turbinado com o sorteio de um </a:t>
            </a:r>
            <a:r>
              <a:rPr lang="pt-BR" sz="2000" dirty="0" err="1" smtClean="0">
                <a:latin typeface="Garamond" pitchFamily="18" charset="0"/>
              </a:rPr>
              <a:t>Ipad</a:t>
            </a:r>
            <a:endParaRPr lang="pt-BR" sz="2000" dirty="0" smtClean="0">
              <a:latin typeface="Garamond" pitchFamily="18" charset="0"/>
            </a:endParaRP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Uso do momento matrícula (dois tipos de questionário[vet. e </a:t>
            </a:r>
            <a:r>
              <a:rPr lang="pt-BR" sz="2000" dirty="0" err="1" smtClean="0">
                <a:latin typeface="Garamond" pitchFamily="18" charset="0"/>
              </a:rPr>
              <a:t>ingres</a:t>
            </a:r>
            <a:r>
              <a:rPr lang="pt-BR" sz="2000" dirty="0" smtClean="0">
                <a:latin typeface="Garamond" pitchFamily="18" charset="0"/>
              </a:rPr>
              <a:t>.]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Um único banco de dados</a:t>
            </a:r>
          </a:p>
          <a:p>
            <a:pPr algn="r">
              <a:buNone/>
            </a:pPr>
            <a:endParaRPr lang="pt-BR" sz="2600" dirty="0" smtClean="0"/>
          </a:p>
          <a:p>
            <a:pPr algn="r">
              <a:buNone/>
            </a:pPr>
            <a:endParaRPr lang="pt-BR" sz="2600" dirty="0" smtClean="0"/>
          </a:p>
          <a:p>
            <a:pPr algn="r"/>
            <a:endParaRPr lang="pt-BR" sz="26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Saúde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52. Você já procurou atendimento psicológico alguma vez em sua vida?</a:t>
            </a:r>
          </a:p>
          <a:p>
            <a:pPr lvl="0">
              <a:buNone/>
            </a:pPr>
            <a:r>
              <a:rPr lang="pt-BR" sz="1400" dirty="0" smtClean="0"/>
              <a:t>Sim, nos últimos 12 meses</a:t>
            </a:r>
          </a:p>
          <a:p>
            <a:pPr lvl="0">
              <a:buNone/>
            </a:pPr>
            <a:r>
              <a:rPr lang="pt-BR" sz="1400" dirty="0" smtClean="0"/>
              <a:t>Sim, estou em acompanhamento</a:t>
            </a:r>
          </a:p>
          <a:p>
            <a:pPr lvl="0">
              <a:buNone/>
            </a:pPr>
            <a:r>
              <a:rPr lang="pt-BR" sz="1400" dirty="0" smtClean="0"/>
              <a:t>Sim, há mais de um ano</a:t>
            </a:r>
          </a:p>
          <a:p>
            <a:pPr lvl="0">
              <a:buNone/>
            </a:pPr>
            <a:r>
              <a:rPr lang="pt-BR" sz="1400" dirty="0" smtClean="0"/>
              <a:t>Não</a:t>
            </a:r>
          </a:p>
          <a:p>
            <a:pPr>
              <a:buNone/>
            </a:pPr>
            <a:r>
              <a:rPr lang="pt-BR" sz="1400" dirty="0" smtClean="0"/>
              <a:t>  </a:t>
            </a:r>
          </a:p>
          <a:p>
            <a:pPr lvl="0">
              <a:buNone/>
            </a:pPr>
            <a:r>
              <a:rPr lang="pt-BR" sz="1400" dirty="0" smtClean="0"/>
              <a:t>53. Alguma vez na sua vida você já tomou medicação psiquiátrica, mesmo que tenha sido por pouco tempo?</a:t>
            </a:r>
          </a:p>
          <a:p>
            <a:pPr lvl="0">
              <a:buNone/>
            </a:pPr>
            <a:r>
              <a:rPr lang="pt-BR" sz="1400" dirty="0" smtClean="0"/>
              <a:t>Sim, estou tomando;</a:t>
            </a:r>
          </a:p>
          <a:p>
            <a:pPr lvl="0">
              <a:buNone/>
            </a:pPr>
            <a:r>
              <a:rPr lang="pt-BR" sz="1400" dirty="0" smtClean="0"/>
              <a:t>Sim, já tomei, mas não tomo mais;</a:t>
            </a:r>
          </a:p>
          <a:p>
            <a:pPr lvl="0">
              <a:buNone/>
            </a:pPr>
            <a:r>
              <a:rPr lang="pt-BR" sz="1400" dirty="0" smtClean="0"/>
              <a:t>Não, nunca tomei;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54. Com que frequência você faz uso de?</a:t>
            </a:r>
          </a:p>
          <a:p>
            <a:pPr lvl="0">
              <a:buNone/>
            </a:pPr>
            <a:r>
              <a:rPr lang="pt-BR" sz="1400" dirty="0" smtClean="0"/>
              <a:t>bebidas alcoólicas                  Nunca       Nos finais de semana          Várias vezes por semana        Todos os dias</a:t>
            </a:r>
          </a:p>
          <a:p>
            <a:pPr>
              <a:buNone/>
            </a:pPr>
            <a:r>
              <a:rPr lang="pt-BR" sz="1400" dirty="0" smtClean="0"/>
              <a:t>tabaco (cigarro ou outros)   Nunca       Nos finais de semana          Várias vezes por semana        Todos os dias</a:t>
            </a:r>
          </a:p>
          <a:p>
            <a:pPr lvl="0">
              <a:buNone/>
            </a:pPr>
            <a:r>
              <a:rPr lang="pt-BR" sz="1400" dirty="0" smtClean="0"/>
              <a:t>drogas não lícitas?                 Nunca       Nos finais de semana          Várias vezes por semana        Todos os dias</a:t>
            </a:r>
          </a:p>
          <a:p>
            <a:pPr lvl="0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dirty="0" smtClean="0"/>
              <a:t> </a:t>
            </a:r>
            <a:r>
              <a:rPr lang="pt-BR" sz="1400" b="1" u="sng" dirty="0" smtClean="0"/>
              <a:t>Dificuldades acadêmicas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57. Quais dessas dificuldades interferem significativamente na sua vida ou no contexto acadêmico: </a:t>
            </a:r>
          </a:p>
          <a:p>
            <a:pPr lvl="0">
              <a:buNone/>
            </a:pPr>
            <a:r>
              <a:rPr lang="pt-BR" sz="1400" dirty="0" smtClean="0"/>
              <a:t>	      (Pode marcar mais de uma)</a:t>
            </a:r>
          </a:p>
          <a:p>
            <a:pPr lvl="0">
              <a:buNone/>
            </a:pPr>
            <a:r>
              <a:rPr lang="pt-BR" sz="1400" dirty="0" smtClean="0"/>
              <a:t>Adaptação a novas situações (cidade, moradia, distância da família, entre outras);</a:t>
            </a:r>
          </a:p>
          <a:p>
            <a:pPr lvl="0">
              <a:buNone/>
            </a:pPr>
            <a:r>
              <a:rPr lang="pt-BR" sz="1400" dirty="0" smtClean="0"/>
              <a:t>Relacionamento familiar;</a:t>
            </a:r>
          </a:p>
          <a:p>
            <a:pPr lvl="0">
              <a:buNone/>
            </a:pPr>
            <a:r>
              <a:rPr lang="pt-BR" sz="1400" dirty="0" smtClean="0"/>
              <a:t>Relacionamento social / interpessoal;</a:t>
            </a:r>
          </a:p>
          <a:p>
            <a:pPr lvl="0">
              <a:buNone/>
            </a:pPr>
            <a:r>
              <a:rPr lang="pt-BR" sz="1400" dirty="0" smtClean="0"/>
              <a:t>Relações amorosas / conjugais;</a:t>
            </a:r>
          </a:p>
          <a:p>
            <a:pPr lvl="0">
              <a:buNone/>
            </a:pPr>
            <a:r>
              <a:rPr lang="pt-BR" sz="1400" dirty="0" smtClean="0"/>
              <a:t>Situação de violência física;</a:t>
            </a:r>
          </a:p>
          <a:p>
            <a:pPr lvl="0">
              <a:buNone/>
            </a:pPr>
            <a:r>
              <a:rPr lang="pt-BR" sz="1400" dirty="0" smtClean="0"/>
              <a:t>Situação de violência sexual;</a:t>
            </a:r>
          </a:p>
          <a:p>
            <a:pPr lvl="0">
              <a:buNone/>
            </a:pPr>
            <a:r>
              <a:rPr lang="pt-BR" sz="1400" dirty="0" smtClean="0"/>
              <a:t>Situação de violência psicológica;</a:t>
            </a:r>
          </a:p>
          <a:p>
            <a:pPr lvl="0">
              <a:buNone/>
            </a:pPr>
            <a:r>
              <a:rPr lang="pt-BR" sz="1400" dirty="0" smtClean="0"/>
              <a:t>Conflito de valores / conflitos religiosos;</a:t>
            </a:r>
          </a:p>
          <a:p>
            <a:pPr lvl="0">
              <a:buNone/>
            </a:pPr>
            <a:r>
              <a:rPr lang="pt-BR" sz="1400" dirty="0" smtClean="0"/>
              <a:t>Dificuldades de acesso a materiais e meios de estudo (livros, computador, outros)</a:t>
            </a:r>
          </a:p>
          <a:p>
            <a:pPr lvl="0">
              <a:buNone/>
            </a:pPr>
            <a:r>
              <a:rPr lang="pt-BR" sz="1400" dirty="0" smtClean="0"/>
              <a:t>Dificuldades financeiras;</a:t>
            </a:r>
          </a:p>
          <a:p>
            <a:pPr lvl="0">
              <a:buNone/>
            </a:pPr>
            <a:r>
              <a:rPr lang="pt-BR" sz="1400" dirty="0" smtClean="0"/>
              <a:t>Dificuldade de aprendizado;</a:t>
            </a:r>
          </a:p>
          <a:p>
            <a:pPr lvl="0">
              <a:buNone/>
            </a:pPr>
            <a:r>
              <a:rPr lang="pt-BR" sz="1400" dirty="0" smtClean="0"/>
              <a:t>Falta de disciplina / hábito de estudo;</a:t>
            </a:r>
          </a:p>
          <a:p>
            <a:pPr lvl="0">
              <a:buNone/>
            </a:pPr>
            <a:r>
              <a:rPr lang="pt-BR" sz="1400" dirty="0" smtClean="0"/>
              <a:t>Carga horária excessiva de trabalho;</a:t>
            </a:r>
          </a:p>
          <a:p>
            <a:pPr lvl="0">
              <a:buNone/>
            </a:pPr>
            <a:r>
              <a:rPr lang="pt-BR" sz="1400" dirty="0" smtClean="0"/>
              <a:t>Carga excessiva de trabalhos estudantis.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algn="r">
              <a:buNone/>
            </a:pPr>
            <a:endParaRPr lang="pt-BR" sz="1400" dirty="0" smtClean="0"/>
          </a:p>
          <a:p>
            <a:pPr algn="r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dirty="0" smtClean="0"/>
              <a:t> </a:t>
            </a:r>
            <a:r>
              <a:rPr lang="pt-BR" sz="1400" b="1" u="sng" dirty="0" smtClean="0"/>
              <a:t>Dificuldades acadêmicas</a:t>
            </a:r>
            <a:endParaRPr lang="pt-BR" sz="1400" dirty="0" smtClean="0"/>
          </a:p>
          <a:p>
            <a:pPr lvl="0">
              <a:buAutoNum type="arabicPeriod" startAt="58"/>
            </a:pPr>
            <a:r>
              <a:rPr lang="pt-BR" sz="1400" dirty="0" smtClean="0"/>
              <a:t>Assinale as dificuldades emocionais que tem interferido na sua vida acadêmica nos últimos 12 meses:</a:t>
            </a:r>
          </a:p>
          <a:p>
            <a:pPr lvl="0">
              <a:buNone/>
            </a:pPr>
            <a:r>
              <a:rPr lang="pt-BR" sz="1400" dirty="0" smtClean="0"/>
              <a:t>	       (Pode marcar mais de uma opção).</a:t>
            </a:r>
          </a:p>
          <a:p>
            <a:pPr lvl="0">
              <a:buNone/>
            </a:pPr>
            <a:r>
              <a:rPr lang="pt-BR" sz="1400" dirty="0" smtClean="0"/>
              <a:t>Nenhuma;</a:t>
            </a:r>
          </a:p>
          <a:p>
            <a:pPr lvl="0">
              <a:buNone/>
            </a:pPr>
            <a:r>
              <a:rPr lang="pt-BR" sz="1400" dirty="0" smtClean="0"/>
              <a:t>Ansiedade;</a:t>
            </a:r>
          </a:p>
          <a:p>
            <a:pPr lvl="0">
              <a:buNone/>
            </a:pPr>
            <a:r>
              <a:rPr lang="pt-BR" sz="1400" dirty="0" smtClean="0"/>
              <a:t>Tristeza persistente;</a:t>
            </a:r>
          </a:p>
          <a:p>
            <a:pPr lvl="0">
              <a:buNone/>
            </a:pPr>
            <a:r>
              <a:rPr lang="pt-BR" sz="1400" dirty="0" smtClean="0"/>
              <a:t>Timidez excessiva;</a:t>
            </a:r>
          </a:p>
          <a:p>
            <a:pPr lvl="0">
              <a:buNone/>
            </a:pPr>
            <a:r>
              <a:rPr lang="pt-BR" sz="1400" dirty="0" smtClean="0"/>
              <a:t>Medo / pânico;</a:t>
            </a:r>
          </a:p>
          <a:p>
            <a:pPr lvl="0">
              <a:buNone/>
            </a:pPr>
            <a:r>
              <a:rPr lang="pt-BR" sz="1400" dirty="0" smtClean="0"/>
              <a:t>Insônia ou alterações significativas de sono;</a:t>
            </a:r>
          </a:p>
          <a:p>
            <a:pPr lvl="0">
              <a:buNone/>
            </a:pPr>
            <a:r>
              <a:rPr lang="pt-BR" sz="1400" dirty="0" smtClean="0"/>
              <a:t>Sensação de desamparo/ desespero/ desesperança;</a:t>
            </a:r>
          </a:p>
          <a:p>
            <a:pPr lvl="0">
              <a:buNone/>
            </a:pPr>
            <a:r>
              <a:rPr lang="pt-BR" sz="1400" dirty="0" smtClean="0"/>
              <a:t>Sensação de desatenção/ desorientação/ confusão mental;</a:t>
            </a:r>
          </a:p>
          <a:p>
            <a:pPr lvl="0">
              <a:buNone/>
            </a:pPr>
            <a:r>
              <a:rPr lang="pt-BR" sz="1400" dirty="0" smtClean="0"/>
              <a:t>Problemas alimentares (grandes alterações de peso ou apetite; anorexia; bulimia);</a:t>
            </a:r>
          </a:p>
          <a:p>
            <a:pPr lvl="0">
              <a:buNone/>
            </a:pPr>
            <a:r>
              <a:rPr lang="pt-BR" sz="1400" dirty="0" smtClean="0"/>
              <a:t>Ideia de morte;</a:t>
            </a:r>
          </a:p>
          <a:p>
            <a:pPr lvl="0">
              <a:buNone/>
            </a:pPr>
            <a:r>
              <a:rPr lang="pt-BR" sz="1400" dirty="0" smtClean="0"/>
              <a:t>Pensamento suicida</a:t>
            </a:r>
          </a:p>
          <a:p>
            <a:pPr lvl="0">
              <a:buNone/>
            </a:pPr>
            <a:r>
              <a:rPr lang="pt-BR" sz="1400" dirty="0" smtClean="0"/>
              <a:t>Outras.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algn="r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dirty="0" smtClean="0"/>
              <a:t> </a:t>
            </a:r>
            <a:r>
              <a:rPr lang="pt-BR" sz="1400" b="1" u="sng" dirty="0" smtClean="0"/>
              <a:t>Dificuldades acadêmicas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59. No seu curso atual, você já fez trancamento geral de matrícula?</a:t>
            </a:r>
          </a:p>
          <a:p>
            <a:pPr lvl="0">
              <a:buNone/>
            </a:pPr>
            <a:r>
              <a:rPr lang="pt-BR" sz="1400" dirty="0" smtClean="0"/>
              <a:t>Não;</a:t>
            </a:r>
          </a:p>
          <a:p>
            <a:pPr lvl="0">
              <a:buNone/>
            </a:pPr>
            <a:r>
              <a:rPr lang="pt-BR" sz="1400" dirty="0" smtClean="0"/>
              <a:t>Sim, por insatisfação com o curso;</a:t>
            </a:r>
          </a:p>
          <a:p>
            <a:pPr lvl="0">
              <a:buNone/>
            </a:pPr>
            <a:r>
              <a:rPr lang="pt-BR" sz="1400" dirty="0" smtClean="0"/>
              <a:t>Sim, por impedimento de saúde;</a:t>
            </a:r>
          </a:p>
          <a:p>
            <a:pPr lvl="0">
              <a:buNone/>
            </a:pPr>
            <a:r>
              <a:rPr lang="pt-BR" sz="1400" dirty="0" smtClean="0"/>
              <a:t>Sim, por impedimento financeiro;</a:t>
            </a:r>
          </a:p>
          <a:p>
            <a:pPr lvl="0">
              <a:buNone/>
            </a:pPr>
            <a:r>
              <a:rPr lang="pt-BR" sz="1400" dirty="0" smtClean="0"/>
              <a:t>Sim, por licença maternidade;</a:t>
            </a:r>
          </a:p>
          <a:p>
            <a:pPr lvl="0">
              <a:buNone/>
            </a:pPr>
            <a:r>
              <a:rPr lang="pt-BR" sz="1400" dirty="0" smtClean="0"/>
              <a:t>Sim, por risco de ser jubilado;</a:t>
            </a:r>
          </a:p>
          <a:p>
            <a:pPr lvl="0">
              <a:buNone/>
            </a:pPr>
            <a:r>
              <a:rPr lang="pt-BR" sz="1400" dirty="0" smtClean="0"/>
              <a:t>Sim, por outro motivo.</a:t>
            </a:r>
          </a:p>
          <a:p>
            <a:pPr>
              <a:buNone/>
            </a:pPr>
            <a:r>
              <a:rPr lang="en-US" sz="1400" dirty="0" smtClean="0"/>
              <a:t> 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60. O que você pretende fazer logo após se formar?</a:t>
            </a:r>
          </a:p>
          <a:p>
            <a:pPr lvl="0">
              <a:buNone/>
            </a:pPr>
            <a:r>
              <a:rPr lang="pt-BR" sz="1400" dirty="0" smtClean="0"/>
              <a:t>Trabalhar;</a:t>
            </a:r>
          </a:p>
          <a:p>
            <a:pPr lvl="0">
              <a:buNone/>
            </a:pPr>
            <a:r>
              <a:rPr lang="pt-BR" sz="1400" dirty="0" smtClean="0"/>
              <a:t>Continuar estudando;</a:t>
            </a:r>
          </a:p>
          <a:p>
            <a:pPr lvl="0">
              <a:buNone/>
            </a:pPr>
            <a:r>
              <a:rPr lang="pt-BR" sz="1400" dirty="0" smtClean="0"/>
              <a:t>Ambos;</a:t>
            </a:r>
          </a:p>
          <a:p>
            <a:pPr>
              <a:buNone/>
            </a:pPr>
            <a:r>
              <a:rPr lang="pt-BR" sz="1400" dirty="0" smtClean="0"/>
              <a:t>Não sei. </a:t>
            </a:r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dirty="0" smtClean="0"/>
              <a:t>Informações que devem ser copiadas da base UFU.</a:t>
            </a: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Sexo</a:t>
            </a:r>
          </a:p>
          <a:p>
            <a:pPr lvl="0">
              <a:buNone/>
            </a:pPr>
            <a:r>
              <a:rPr lang="pt-BR" sz="1400" dirty="0" smtClean="0"/>
              <a:t>Idade</a:t>
            </a:r>
          </a:p>
          <a:p>
            <a:pPr lvl="0">
              <a:buNone/>
            </a:pPr>
            <a:r>
              <a:rPr lang="pt-BR" sz="1400" dirty="0" smtClean="0"/>
              <a:t>Local de Nascimento</a:t>
            </a:r>
          </a:p>
          <a:p>
            <a:pPr lvl="0">
              <a:buNone/>
            </a:pPr>
            <a:r>
              <a:rPr lang="pt-BR" sz="1400" dirty="0" smtClean="0"/>
              <a:t>Forma de ingresso nessa  Universidade [Vestibular; Avaliação Seriada (PAAS, PAES, etc.); ENEM / SISU;</a:t>
            </a:r>
          </a:p>
          <a:p>
            <a:pPr lvl="0">
              <a:buNone/>
            </a:pPr>
            <a:r>
              <a:rPr lang="pt-BR" sz="1400" dirty="0" smtClean="0"/>
              <a:t>Transferência; Convênio (PEC G); Portador de diploma superior.]</a:t>
            </a:r>
          </a:p>
          <a:p>
            <a:pPr lvl="0">
              <a:buNone/>
            </a:pPr>
            <a:r>
              <a:rPr lang="pt-BR" sz="1400" dirty="0" smtClean="0"/>
              <a:t>Curso onde está matriculado</a:t>
            </a:r>
          </a:p>
          <a:p>
            <a:pPr lvl="0">
              <a:buNone/>
            </a:pPr>
            <a:r>
              <a:rPr lang="pt-BR" sz="1400" dirty="0" smtClean="0"/>
              <a:t>Ingressante ou Veterano</a:t>
            </a:r>
            <a:endParaRPr lang="pt-BR" sz="1400" dirty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Desafios nacionais: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Uso da Matrícula </a:t>
            </a:r>
            <a:r>
              <a:rPr lang="pt-BR" sz="2000" dirty="0" err="1" smtClean="0">
                <a:latin typeface="Garamond" pitchFamily="18" charset="0"/>
              </a:rPr>
              <a:t>Vs</a:t>
            </a:r>
            <a:r>
              <a:rPr lang="pt-BR" sz="2000" dirty="0" smtClean="0">
                <a:latin typeface="Garamond" pitchFamily="18" charset="0"/>
              </a:rPr>
              <a:t> Momento Focal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Preenchimento Obrigatório </a:t>
            </a:r>
            <a:r>
              <a:rPr lang="pt-BR" sz="2000" dirty="0" err="1" smtClean="0">
                <a:latin typeface="Garamond" pitchFamily="18" charset="0"/>
              </a:rPr>
              <a:t>Vs</a:t>
            </a:r>
            <a:r>
              <a:rPr lang="pt-BR" sz="2000" dirty="0" smtClean="0">
                <a:latin typeface="Garamond" pitchFamily="18" charset="0"/>
              </a:rPr>
              <a:t> Não obrigatório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Obrigatório </a:t>
            </a:r>
            <a:r>
              <a:rPr lang="pt-BR" sz="2000" dirty="0" err="1" smtClean="0">
                <a:latin typeface="Garamond" pitchFamily="18" charset="0"/>
              </a:rPr>
              <a:t>Vs</a:t>
            </a:r>
            <a:r>
              <a:rPr lang="pt-BR" sz="2000" dirty="0" smtClean="0">
                <a:latin typeface="Garamond" pitchFamily="18" charset="0"/>
              </a:rPr>
              <a:t> Prêmio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Logística externa (registros dos alunos [veteranos e ingressantes], 			capacitação da equipe local, publicidade)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Logística interna (equipe, equipamentos e software)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Compatibilidade das classificação de renda com pesquisas anteriores {x2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Um único banco de dados</a:t>
            </a:r>
          </a:p>
          <a:p>
            <a:pPr>
              <a:buNone/>
            </a:pPr>
            <a:r>
              <a:rPr lang="pt-BR" sz="2000" dirty="0" smtClean="0">
                <a:latin typeface="Garamond" pitchFamily="18" charset="0"/>
              </a:rPr>
              <a:t>		Cálculo Amostral</a:t>
            </a:r>
          </a:p>
          <a:p>
            <a:pPr algn="r">
              <a:buNone/>
            </a:pPr>
            <a:endParaRPr lang="pt-BR" sz="2600" dirty="0" smtClean="0"/>
          </a:p>
          <a:p>
            <a:pPr algn="r">
              <a:buNone/>
            </a:pPr>
            <a:endParaRPr lang="pt-BR" sz="2600" dirty="0" smtClean="0"/>
          </a:p>
          <a:p>
            <a:pPr algn="r"/>
            <a:endParaRPr lang="pt-BR" sz="26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Dados básicos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1. Qual a sua cor ou raça:</a:t>
            </a:r>
          </a:p>
          <a:p>
            <a:pPr lvl="0">
              <a:buNone/>
            </a:pPr>
            <a:r>
              <a:rPr lang="pt-BR" sz="1400" dirty="0" smtClean="0"/>
              <a:t>Amarela	  Branca	      Indígena            Parda	         Preta	           Prefiro não declarar</a:t>
            </a:r>
          </a:p>
          <a:p>
            <a:pPr>
              <a:buNone/>
            </a:pPr>
            <a:r>
              <a:rPr lang="pt-BR" sz="1400" dirty="0" smtClean="0"/>
              <a:t> </a:t>
            </a:r>
          </a:p>
          <a:p>
            <a:pPr lvl="0">
              <a:buNone/>
            </a:pPr>
            <a:r>
              <a:rPr lang="pt-BR" sz="1400" dirty="0" smtClean="0"/>
              <a:t>2. Possui algum tipo de deficiência? (Pode selecionar mais de uma opção)</a:t>
            </a:r>
          </a:p>
          <a:p>
            <a:pPr lvl="0">
              <a:buNone/>
            </a:pPr>
            <a:r>
              <a:rPr lang="pt-BR" sz="1400" dirty="0" smtClean="0"/>
              <a:t>Não    	     Perda parcial de visão                Cegueira	Perda parcial de audição             Surdez   </a:t>
            </a:r>
          </a:p>
          <a:p>
            <a:pPr lvl="0">
              <a:buNone/>
            </a:pPr>
            <a:r>
              <a:rPr lang="pt-BR" sz="1400" dirty="0" smtClean="0"/>
              <a:t>Mudez               Física	         Mental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3. Estado civil / Situação conjugal atual:</a:t>
            </a:r>
          </a:p>
          <a:p>
            <a:pPr>
              <a:buNone/>
            </a:pPr>
            <a:r>
              <a:rPr lang="pt-BR" sz="1400" dirty="0" smtClean="0"/>
              <a:t>Solteiro(a)           Casado(a)            União Estável         Vivendo com um(a) companheiro(a)</a:t>
            </a:r>
          </a:p>
          <a:p>
            <a:pPr>
              <a:buNone/>
            </a:pPr>
            <a:r>
              <a:rPr lang="pt-BR" sz="1400" dirty="0" smtClean="0"/>
              <a:t>Separação não legalizada                Separação legalizada             Viúvo(a) 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algn="r">
              <a:buNone/>
            </a:pPr>
            <a:r>
              <a:rPr lang="pt-BR" sz="1400" b="1" u="sng" dirty="0" smtClean="0"/>
              <a:t>Histórico Escolar</a:t>
            </a:r>
            <a:r>
              <a:rPr lang="pt-BR" sz="1400" dirty="0" smtClean="0"/>
              <a:t> </a:t>
            </a:r>
          </a:p>
          <a:p>
            <a:pPr>
              <a:buNone/>
            </a:pPr>
            <a:r>
              <a:rPr lang="pt-BR" sz="1400" dirty="0" smtClean="0"/>
              <a:t>4. A maior parte do Ensino Médio você cursou?</a:t>
            </a:r>
          </a:p>
          <a:p>
            <a:pPr>
              <a:buNone/>
            </a:pPr>
            <a:r>
              <a:rPr lang="pt-BR" sz="1400" dirty="0" smtClean="0"/>
              <a:t>O Ensino médio padrão;         O Técnico;           O Magistério;      Educação para Jovens e Adultos (EJA)/ Supletivo;</a:t>
            </a:r>
          </a:p>
          <a:p>
            <a:pPr>
              <a:buNone/>
            </a:pPr>
            <a:r>
              <a:rPr lang="pt-BR" sz="1400" dirty="0" smtClean="0"/>
              <a:t>Outro</a:t>
            </a:r>
          </a:p>
          <a:p>
            <a:pPr>
              <a:buNone/>
            </a:pPr>
            <a:endParaRPr lang="pt-BR" sz="1400" dirty="0" smtClean="0"/>
          </a:p>
          <a:p>
            <a:pPr algn="r">
              <a:buNone/>
            </a:pPr>
            <a:endParaRPr lang="pt-BR" sz="1400" dirty="0" smtClean="0"/>
          </a:p>
          <a:p>
            <a:pPr algn="r">
              <a:buNone/>
            </a:pPr>
            <a:endParaRPr lang="pt-BR" sz="1400" dirty="0" smtClean="0"/>
          </a:p>
          <a:p>
            <a:pPr algn="r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400" dirty="0" smtClean="0"/>
              <a:t>5. Em que tipo de escola você cursou o Ensino Médio?</a:t>
            </a:r>
          </a:p>
          <a:p>
            <a:pPr lvl="0">
              <a:buNone/>
            </a:pPr>
            <a:r>
              <a:rPr lang="pt-BR" sz="1400" dirty="0" smtClean="0"/>
              <a:t>Somente em escola pública           Maior parte em escola pública          Maior parte em escola particular</a:t>
            </a:r>
          </a:p>
          <a:p>
            <a:pPr lvl="0">
              <a:buNone/>
            </a:pPr>
            <a:r>
              <a:rPr lang="pt-BR" sz="1400" dirty="0" smtClean="0"/>
              <a:t>Somente em escola particular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6. Você frequentou algum cursinho (pré-vestibular; pré-ENEM; etc.) antes de ingressar na universidade?</a:t>
            </a:r>
          </a:p>
          <a:p>
            <a:pPr lvl="0">
              <a:buNone/>
            </a:pPr>
            <a:r>
              <a:rPr lang="pt-BR" sz="1400" dirty="0" smtClean="0"/>
              <a:t>Não          Cursinho não governamental gratuito          Cursinho governamental gratuito           Cursinho particular.</a:t>
            </a:r>
          </a:p>
          <a:p>
            <a:pPr algn="r">
              <a:buNone/>
            </a:pPr>
            <a:endParaRPr lang="pt-BR" sz="1400" b="1" u="sng" dirty="0" smtClean="0"/>
          </a:p>
          <a:p>
            <a:pPr algn="r">
              <a:buNone/>
            </a:pPr>
            <a:r>
              <a:rPr lang="pt-BR" sz="1400" b="1" u="sng" dirty="0" smtClean="0"/>
              <a:t>Vida acadêmica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7. Como você ingressou no Ensino Superior?</a:t>
            </a:r>
          </a:p>
          <a:p>
            <a:pPr lvl="0">
              <a:buNone/>
            </a:pPr>
            <a:r>
              <a:rPr lang="pt-BR" sz="1400" dirty="0" smtClean="0"/>
              <a:t>Ingressei por Ampla Concorrência</a:t>
            </a:r>
          </a:p>
          <a:p>
            <a:pPr lvl="0">
              <a:buNone/>
            </a:pPr>
            <a:r>
              <a:rPr lang="pt-BR" sz="1400" dirty="0" smtClean="0"/>
              <a:t>Ingressei por cota de Escola Pública / Pretos / Pardos / Indígenas / Renda bruta </a:t>
            </a:r>
            <a:r>
              <a:rPr lang="pt-BR" sz="1400" i="1" dirty="0" smtClean="0"/>
              <a:t>per capita </a:t>
            </a:r>
            <a:r>
              <a:rPr lang="pt-BR" sz="1400" dirty="0" smtClean="0"/>
              <a:t>igual ou inferior a 1,5 salários mínimos;</a:t>
            </a:r>
          </a:p>
          <a:p>
            <a:pPr lvl="0">
              <a:buNone/>
            </a:pPr>
            <a:r>
              <a:rPr lang="pt-BR" sz="1400" dirty="0" smtClean="0"/>
              <a:t>Ingressei por cota de Escola Pública / Pretos / Pardos / Indígenas / Independente de renda;</a:t>
            </a:r>
          </a:p>
          <a:p>
            <a:pPr lvl="0">
              <a:buNone/>
            </a:pPr>
            <a:r>
              <a:rPr lang="pt-BR" sz="1400" dirty="0" smtClean="0"/>
              <a:t>Ingressei por cota de Escola Pública / Renda bruta </a:t>
            </a:r>
            <a:r>
              <a:rPr lang="pt-BR" sz="1400" i="1" dirty="0" smtClean="0"/>
              <a:t>per capita </a:t>
            </a:r>
            <a:r>
              <a:rPr lang="pt-BR" sz="1400" dirty="0" smtClean="0"/>
              <a:t>igual ou inferior a 1,5 salários mínimos;</a:t>
            </a:r>
          </a:p>
          <a:p>
            <a:pPr lvl="0">
              <a:buNone/>
            </a:pPr>
            <a:r>
              <a:rPr lang="pt-BR" sz="1400" dirty="0" smtClean="0"/>
              <a:t>Ingressei por cota de Escola Pública / Independente de renda.</a:t>
            </a:r>
          </a:p>
          <a:p>
            <a:pPr lvl="0"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8. O curso no qual você está matriculado corresponde à sua primeira opção?              Sim                 Não</a:t>
            </a:r>
          </a:p>
          <a:p>
            <a:pPr lvl="0">
              <a:buNone/>
            </a:pPr>
            <a:endParaRPr lang="pt-BR" sz="1400" dirty="0" smtClean="0"/>
          </a:p>
          <a:p>
            <a:pPr>
              <a:buNone/>
            </a:pPr>
            <a:endParaRPr lang="pt-BR" sz="1400" dirty="0" smtClean="0"/>
          </a:p>
          <a:p>
            <a:pPr algn="r">
              <a:buNone/>
            </a:pPr>
            <a:endParaRPr lang="pt-BR" sz="1400" dirty="0" smtClean="0"/>
          </a:p>
          <a:p>
            <a:pPr algn="r">
              <a:buNone/>
            </a:pPr>
            <a:endParaRPr lang="pt-BR" sz="1400" dirty="0" smtClean="0"/>
          </a:p>
          <a:p>
            <a:pPr algn="r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Vida acadêmica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9. Você trocaria o curso atual por outro?             Sim                   Não                  </a:t>
            </a:r>
            <a:r>
              <a:rPr lang="pt-BR" sz="1400" dirty="0" err="1" smtClean="0"/>
              <a:t>Não</a:t>
            </a:r>
            <a:r>
              <a:rPr lang="pt-BR" sz="1400" dirty="0" smtClean="0"/>
              <a:t> sei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10. Nesse semestre, em que turno você vai frequentar a </a:t>
            </a:r>
            <a:r>
              <a:rPr lang="pt-BR" sz="1400" u="sng" dirty="0" smtClean="0"/>
              <a:t>maior parte</a:t>
            </a:r>
            <a:r>
              <a:rPr lang="pt-BR" sz="1400" dirty="0" smtClean="0"/>
              <a:t> das disciplinas?</a:t>
            </a:r>
          </a:p>
          <a:p>
            <a:pPr lvl="0">
              <a:buNone/>
            </a:pPr>
            <a:r>
              <a:rPr lang="pt-BR" sz="1400" dirty="0" smtClean="0"/>
              <a:t>Manhã                     Tarde                       Noite	Disciplinas distribuídas igualmente em mais de um turno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11. Tempo dedicado semanalmente aos estudos fora da sala de aula:</a:t>
            </a:r>
          </a:p>
          <a:p>
            <a:pPr lvl="0">
              <a:buNone/>
            </a:pPr>
            <a:r>
              <a:rPr lang="pt-BR" sz="1400" dirty="0" smtClean="0"/>
              <a:t>Menos de 5 horas              Mais de 5 a 10 horas	Mais de 10 a 15 horas              Mais de 15 a 20 horas </a:t>
            </a:r>
          </a:p>
          <a:p>
            <a:pPr lvl="0">
              <a:buNone/>
            </a:pPr>
            <a:r>
              <a:rPr lang="pt-BR" sz="1400" dirty="0" smtClean="0"/>
              <a:t>Mais de 20 a 25 horas             Mais de 25 horas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12. Você utiliza a biblioteca da sua universidade?          Nunca             Raramente            Frequentemente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13. Você participa de alguma atividade acadêmica </a:t>
            </a:r>
            <a:r>
              <a:rPr lang="pt-BR" sz="1400" dirty="0" err="1" smtClean="0"/>
              <a:t>extra-classe</a:t>
            </a:r>
            <a:r>
              <a:rPr lang="pt-BR" sz="1400" dirty="0" smtClean="0"/>
              <a:t>? </a:t>
            </a:r>
          </a:p>
          <a:p>
            <a:pPr lvl="0">
              <a:buNone/>
            </a:pPr>
            <a:r>
              <a:rPr lang="pt-BR" sz="1400" dirty="0" smtClean="0"/>
              <a:t>Não            Empresa Júnior       Ensino (Monitoria, PIBID, PLI etc.)	         Estágio	       Extensão (PIBEXT, PEIC etc.)         Pesquisa (PIBIC, PIBIT etc.)	PET (Programa de Educação Tutorial)          Outra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14. Essa atividade acadêmica </a:t>
            </a:r>
            <a:r>
              <a:rPr lang="pt-BR" sz="1400" dirty="0" err="1" smtClean="0"/>
              <a:t>extra-classe</a:t>
            </a:r>
            <a:r>
              <a:rPr lang="pt-BR" sz="1400" dirty="0" smtClean="0"/>
              <a:t> é remunerada?            Sim             Não 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algn="r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686800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Vida acadêmica</a:t>
            </a: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15. Você participou de Programa de Mobilidade Estudantil?</a:t>
            </a:r>
          </a:p>
          <a:p>
            <a:pPr lvl="0">
              <a:buNone/>
            </a:pPr>
            <a:r>
              <a:rPr lang="pt-BR" sz="1400" dirty="0" smtClean="0"/>
              <a:t>Não;		Sim, mobilidade nacional; 	Sim, mobilidade internacional.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16. Você participa ou participou de algum Programas de Assistência ao Estudante oferecido pela sua Universidade?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Alimentação (acesso ao RU e/ou bolsa);            Sim		Não</a:t>
            </a:r>
          </a:p>
          <a:p>
            <a:pPr lvl="0"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Moradia;	Atendimento psicológico;              Apoio pedagógico;                 Atendimento médico;</a:t>
            </a:r>
          </a:p>
          <a:p>
            <a:pPr>
              <a:buNone/>
            </a:pPr>
            <a:r>
              <a:rPr lang="pt-BR" sz="1400" dirty="0" smtClean="0"/>
              <a:t>Atendimento odontológico;                 Bolsa Permanência;              Transporte;           Creche/ Auxílio creche;</a:t>
            </a:r>
          </a:p>
          <a:p>
            <a:pPr>
              <a:buNone/>
            </a:pPr>
            <a:r>
              <a:rPr lang="pt-BR" sz="1400" dirty="0" smtClean="0"/>
              <a:t>Esporte e Lazer;            Cultura;             Apoio aos estudantes com deficiência;          Inclusão digital; </a:t>
            </a:r>
          </a:p>
          <a:p>
            <a:pPr>
              <a:buNone/>
            </a:pPr>
            <a:r>
              <a:rPr lang="pt-BR" sz="1400" dirty="0" smtClean="0"/>
              <a:t>“</a:t>
            </a:r>
            <a:r>
              <a:rPr lang="pt-BR" sz="1400" dirty="0" err="1" smtClean="0"/>
              <a:t>Promissaes</a:t>
            </a:r>
            <a:r>
              <a:rPr lang="pt-BR" sz="1400" dirty="0" smtClean="0"/>
              <a:t>” (programa de bolsa para estudantes estrangeiros);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algn="r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Informações culturais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17. Você participa de quais dessas organizações extraclasse? (Pode marcar mais de uma)</a:t>
            </a:r>
          </a:p>
          <a:p>
            <a:pPr lvl="0">
              <a:buNone/>
            </a:pPr>
            <a:r>
              <a:rPr lang="pt-BR" sz="1400" dirty="0" smtClean="0"/>
              <a:t>Movimento artístico-cultural	         Movimento ecológico 	Movimento estudantil</a:t>
            </a:r>
          </a:p>
          <a:p>
            <a:pPr>
              <a:buNone/>
            </a:pPr>
            <a:r>
              <a:rPr lang="pt-BR" sz="1400" dirty="0" smtClean="0"/>
              <a:t>Movimento religioso	Partido político	Outras Organizações/Associações etc.	           Nenhuma </a:t>
            </a:r>
          </a:p>
          <a:p>
            <a:pPr lvl="0"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18. Qual sua principal fonte de informação de acontecimentos atuais?</a:t>
            </a:r>
          </a:p>
          <a:p>
            <a:pPr lvl="0">
              <a:buNone/>
            </a:pPr>
            <a:r>
              <a:rPr lang="pt-BR" sz="1400" dirty="0" smtClean="0"/>
              <a:t>Internet              Mídia impressa (jornal; revista; etc.)           Rádio            Televisão (telejornal e outros programas)</a:t>
            </a:r>
          </a:p>
          <a:p>
            <a:pPr lvl="0">
              <a:buNone/>
            </a:pPr>
            <a:r>
              <a:rPr lang="pt-BR" sz="1400" dirty="0" smtClean="0"/>
              <a:t>Outros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19. Qual o domínio que você tem em relação ao microcomputador?</a:t>
            </a:r>
          </a:p>
          <a:p>
            <a:pPr lvl="0">
              <a:buNone/>
            </a:pPr>
            <a:r>
              <a:rPr lang="pt-BR" sz="1400" dirty="0" smtClean="0"/>
              <a:t>Tem muita experiência               Tem experiência               Tem alguma noção             Não domina.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20. Quanto à língua estrangeira, qual o seu domínio?</a:t>
            </a:r>
          </a:p>
          <a:p>
            <a:pPr>
              <a:buNone/>
            </a:pPr>
            <a:r>
              <a:rPr lang="pt-BR" sz="1400" dirty="0" smtClean="0"/>
              <a:t>Alemão 	     Bom;                Regular;                  Nenhum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Espanhol	Francês 	Inglês	Italiano 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algn="r"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1400" b="1" u="sng" dirty="0" smtClean="0"/>
              <a:t>Moradia</a:t>
            </a: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25. Mora na cidade onde cursa a graduação?             Sim             Não 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lvl="0">
              <a:buNone/>
            </a:pPr>
            <a:r>
              <a:rPr lang="pt-BR" sz="1400" dirty="0" smtClean="0"/>
              <a:t>26. Onde você morava antes de ingressar na Universidade? </a:t>
            </a:r>
          </a:p>
          <a:p>
            <a:pPr lvl="0">
              <a:buNone/>
            </a:pPr>
            <a:r>
              <a:rPr lang="pt-BR" sz="1400" dirty="0" smtClean="0"/>
              <a:t>Listar países</a:t>
            </a:r>
          </a:p>
          <a:p>
            <a:pPr lvl="0">
              <a:buNone/>
            </a:pPr>
            <a:r>
              <a:rPr lang="pt-BR" sz="1400" dirty="0" smtClean="0"/>
              <a:t>	Listar </a:t>
            </a:r>
            <a:r>
              <a:rPr lang="pt-BR" sz="1400" dirty="0" err="1" smtClean="0"/>
              <a:t>Ufs</a:t>
            </a:r>
            <a:endParaRPr lang="pt-BR" sz="1400" dirty="0" smtClean="0"/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27. Principal motivo que o levou a mudar-se para a cidade onde cursa a graduação:</a:t>
            </a:r>
          </a:p>
          <a:p>
            <a:pPr>
              <a:buNone/>
            </a:pPr>
            <a:r>
              <a:rPr lang="pt-BR" sz="1400" dirty="0" smtClean="0"/>
              <a:t>Acompanhar família	Cursinho pré-vestibular	    Trabalho (Emprego)	   Universidade           Outros</a:t>
            </a:r>
          </a:p>
          <a:p>
            <a:pPr>
              <a:buNone/>
            </a:pPr>
            <a:r>
              <a:rPr lang="pt-BR" sz="1400" dirty="0" smtClean="0"/>
              <a:t>Não aplicável</a:t>
            </a:r>
          </a:p>
          <a:p>
            <a:pPr lvl="0">
              <a:buNone/>
            </a:pPr>
            <a:endParaRPr lang="pt-BR" sz="1400" dirty="0" smtClean="0"/>
          </a:p>
          <a:p>
            <a:pPr lvl="0">
              <a:buNone/>
            </a:pPr>
            <a:r>
              <a:rPr lang="pt-BR" sz="1400" dirty="0" smtClean="0"/>
              <a:t>28. Você mora:</a:t>
            </a:r>
          </a:p>
          <a:p>
            <a:pPr lvl="0">
              <a:buNone/>
            </a:pPr>
            <a:r>
              <a:rPr lang="pt-BR" sz="1400" dirty="0" smtClean="0"/>
              <a:t>Sozinho	Com pai, mãe ou ambos	       Com familiares	República	      Com cônjuge ou companheiro</a:t>
            </a:r>
          </a:p>
          <a:p>
            <a:pPr lvl="0">
              <a:buNone/>
            </a:pPr>
            <a:r>
              <a:rPr lang="pt-BR" sz="1400" dirty="0" smtClean="0"/>
              <a:t>Pensão/Hotel/Pensionato         Moradia pertencente à Universidade        Moradia coletiva (pública, religiosa, etc.)</a:t>
            </a:r>
          </a:p>
          <a:p>
            <a:pPr lvl="0"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>
              <a:buNone/>
            </a:pPr>
            <a:endParaRPr lang="pt-BR" sz="1400" dirty="0" smtClean="0"/>
          </a:p>
        </p:txBody>
      </p:sp>
      <p:pic>
        <p:nvPicPr>
          <p:cNvPr id="8" name="Imagem 7" descr="Descrição: cepes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574" y="476672"/>
            <a:ext cx="2674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OBS DA QUALIDADE DE VIDA\LOGO\Qualidade de Vida Fin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3985765" cy="8262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4048" y="1628800"/>
            <a:ext cx="368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Sylfaen" pitchFamily="18" charset="0"/>
              </a:rPr>
              <a:t>Perfil do Graduando UFU - 2014</a:t>
            </a:r>
            <a:endParaRPr lang="pt-BR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803</Words>
  <Application>Microsoft Office PowerPoint</Application>
  <PresentationFormat>Apresentação na tela (4:3)</PresentationFormat>
  <Paragraphs>391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101</cp:revision>
  <dcterms:created xsi:type="dcterms:W3CDTF">2013-10-24T20:39:10Z</dcterms:created>
  <dcterms:modified xsi:type="dcterms:W3CDTF">2014-04-24T18:53:37Z</dcterms:modified>
</cp:coreProperties>
</file>